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8" autoAdjust="0"/>
    <p:restoredTop sz="86430" autoAdjust="0"/>
  </p:normalViewPr>
  <p:slideViewPr>
    <p:cSldViewPr>
      <p:cViewPr varScale="1">
        <p:scale>
          <a:sx n="92" d="100"/>
          <a:sy n="92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0E8ED-9EFF-41FD-A3B3-0D744644A244}" type="datetimeFigureOut">
              <a:rPr lang="de-DE" smtClean="0"/>
              <a:t>03.06.2025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2B66-5EF5-492B-AD2B-52273B352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22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8513-682E-4A51-B2C2-37B6BB401FEE}" type="datetime1">
              <a:rPr lang="de-DE" smtClean="0"/>
              <a:t>03.06.2025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8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174-7110-4CD4-BAFC-4C52D77DB7DF}" type="datetime1">
              <a:rPr lang="de-DE" smtClean="0"/>
              <a:t>03.06.2025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50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7A36-4A6B-4C8C-AAB3-F5971E909293}" type="datetime1">
              <a:rPr lang="de-DE" smtClean="0"/>
              <a:t>03.06.2025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4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7CB7-0A62-4023-B9FD-164F4DA9E0CA}" type="datetime1">
              <a:rPr lang="de-DE" smtClean="0"/>
              <a:t>03.06.2025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1C4B-A98D-4190-B3DD-0DBC6D6297C0}" type="datetime1">
              <a:rPr lang="de-DE" smtClean="0"/>
              <a:t>03.06.2025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66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682F-B7BA-4E52-B5AF-CE11E9552783}" type="datetime1">
              <a:rPr lang="de-DE" smtClean="0"/>
              <a:t>03.06.2025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63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7FA-35DF-4D86-BA20-84C59EB8AF75}" type="datetime1">
              <a:rPr lang="de-DE" smtClean="0"/>
              <a:t>03.06.2025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27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6C8-19EA-44AF-BFEE-EEB10668B6CD}" type="datetime1">
              <a:rPr lang="de-DE" smtClean="0"/>
              <a:t>03.06.2025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68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74E-5BB7-4C5E-B786-05E30047E7ED}" type="datetime1">
              <a:rPr lang="de-DE" smtClean="0"/>
              <a:t>03.06.2025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6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A24-00AF-4987-B582-940726D9DA93}" type="datetime1">
              <a:rPr lang="de-DE" smtClean="0"/>
              <a:t>03.06.2025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5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3CCA-ACF6-4D96-BA0F-391159B57527}" type="datetime1">
              <a:rPr lang="de-DE" smtClean="0"/>
              <a:t>03.06.2025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49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9957-BEBA-4673-8D55-2F5A0CA687C1}" type="datetime1">
              <a:rPr lang="de-DE" smtClean="0"/>
              <a:t>03.06.2025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BA85-21BF-48C2-ABB4-0065D98D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86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de-DE"/>
              <a:t>Eine </a:t>
            </a:r>
            <a:r>
              <a:rPr lang="de-DE" smtClean="0"/>
              <a:t>Armillarspären-Sonnenuhr</a:t>
            </a:r>
            <a:br>
              <a:rPr lang="de-DE" smtClean="0"/>
            </a:br>
            <a:r>
              <a:rPr lang="de-DE" sz="2000" smtClean="0"/>
              <a:t>Siegfried Wetzel</a:t>
            </a:r>
            <a:br>
              <a:rPr lang="de-DE" sz="2000" smtClean="0"/>
            </a:br>
            <a:r>
              <a:rPr lang="de-DE" sz="2000" smtClean="0"/>
              <a:t>Sonnenuhrentagung der DGC 2025 in Bad Tölz</a:t>
            </a:r>
            <a:endParaRPr lang="de-DE" sz="20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F2D65C0F-F63D-4340-8063-C8A64806E14A}" type="slidenum">
              <a:rPr lang="de-DE" smtClean="0"/>
              <a:t>1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62743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2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980728"/>
            <a:ext cx="13104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ea typeface="Calibri"/>
                <a:cs typeface="Times New Roman"/>
              </a:rPr>
              <a:t>An einem bestimmten der 365 Tage  im Sonnenjahr nimmt die </a:t>
            </a:r>
            <a:r>
              <a:rPr lang="de-DE" sz="1400" smtClean="0">
                <a:ea typeface="Calibri"/>
                <a:cs typeface="Times New Roman"/>
              </a:rPr>
              <a:t>Sonne </a:t>
            </a:r>
            <a:r>
              <a:rPr lang="de-DE" sz="1400">
                <a:ea typeface="Calibri"/>
                <a:cs typeface="Times New Roman"/>
              </a:rPr>
              <a:t>einen bestimmten Platz auf dem </a:t>
            </a:r>
            <a:br>
              <a:rPr lang="de-DE" sz="1400">
                <a:ea typeface="Calibri"/>
                <a:cs typeface="Times New Roman"/>
              </a:rPr>
            </a:br>
            <a:r>
              <a:rPr lang="de-DE" sz="1400">
                <a:ea typeface="Calibri"/>
                <a:cs typeface="Times New Roman"/>
              </a:rPr>
              <a:t>Ekliptik-Kreis ein:  </a:t>
            </a:r>
            <a:r>
              <a:rPr lang="de-DE" sz="1400" smtClean="0">
                <a:ea typeface="Calibri"/>
                <a:cs typeface="Times New Roman"/>
              </a:rPr>
              <a:t>ekliptikale Länge </a:t>
            </a:r>
            <a:r>
              <a:rPr lang="de-DE" sz="1400" b="1" smtClean="0">
                <a:latin typeface="Symbol" panose="05050102010706020507" pitchFamily="18" charset="2"/>
                <a:ea typeface="Calibri"/>
                <a:cs typeface="Times New Roman"/>
              </a:rPr>
              <a:t>l</a:t>
            </a:r>
            <a:r>
              <a:rPr lang="de-DE" sz="1400" b="1" smtClean="0">
                <a:ea typeface="Calibri"/>
                <a:cs typeface="Times New Roman"/>
              </a:rPr>
              <a:t> </a:t>
            </a:r>
            <a:r>
              <a:rPr lang="de-DE" sz="1400" b="1">
                <a:ea typeface="Calibri"/>
                <a:cs typeface="Times New Roman"/>
              </a:rPr>
              <a:t>(d</a:t>
            </a:r>
            <a:r>
              <a:rPr lang="de-DE" sz="1400" b="1" baseline="-25000">
                <a:ea typeface="Calibri"/>
                <a:cs typeface="Times New Roman"/>
              </a:rPr>
              <a:t>1</a:t>
            </a:r>
            <a:r>
              <a:rPr lang="de-DE" sz="1400" b="1" smtClean="0">
                <a:ea typeface="Calibri"/>
                <a:cs typeface="Times New Roman"/>
              </a:rPr>
              <a:t>). </a:t>
            </a:r>
          </a:p>
          <a:p>
            <a:r>
              <a:rPr lang="de-DE" sz="1400" smtClean="0">
                <a:ea typeface="Calibri"/>
                <a:cs typeface="Times New Roman"/>
              </a:rPr>
              <a:t>365 Jahres- Werte </a:t>
            </a:r>
            <a:r>
              <a:rPr lang="de-DE" sz="1400" b="1" smtClean="0">
                <a:latin typeface="Symbol" panose="05050102010706020507" pitchFamily="18" charset="2"/>
                <a:ea typeface="Calibri"/>
                <a:cs typeface="Times New Roman"/>
              </a:rPr>
              <a:t>l</a:t>
            </a:r>
            <a:r>
              <a:rPr lang="de-DE" sz="1400" b="1" smtClean="0">
                <a:ea typeface="Calibri"/>
                <a:cs typeface="Times New Roman"/>
              </a:rPr>
              <a:t> </a:t>
            </a:r>
            <a:r>
              <a:rPr lang="de-DE" sz="1400" b="1">
                <a:ea typeface="Calibri"/>
                <a:cs typeface="Times New Roman"/>
              </a:rPr>
              <a:t>(</a:t>
            </a:r>
            <a:r>
              <a:rPr lang="de-DE" sz="1400" b="1" smtClean="0">
                <a:ea typeface="Calibri"/>
                <a:cs typeface="Times New Roman"/>
              </a:rPr>
              <a:t>d) </a:t>
            </a:r>
            <a:r>
              <a:rPr lang="de-DE" sz="1400" smtClean="0">
                <a:ea typeface="Calibri"/>
                <a:cs typeface="Times New Roman"/>
              </a:rPr>
              <a:t>sind auf dem Ekliptik-Ring der Sonnenuhr markiert. Der Abstand zwischen zwei dieser Marken</a:t>
            </a:r>
          </a:p>
          <a:p>
            <a:r>
              <a:rPr lang="de-DE" sz="1400" smtClean="0">
                <a:ea typeface="Calibri"/>
                <a:cs typeface="Times New Roman"/>
              </a:rPr>
              <a:t>ist über ein Sonnenjahr hinweg fortwährend verschieden. Das ungleichmäßige Fortschreiten der Sonne auf ihrer </a:t>
            </a:r>
            <a:br>
              <a:rPr lang="de-DE" sz="1400" smtClean="0">
                <a:ea typeface="Calibri"/>
                <a:cs typeface="Times New Roman"/>
              </a:rPr>
            </a:br>
            <a:r>
              <a:rPr lang="de-DE" sz="1400" smtClean="0">
                <a:ea typeface="Calibri"/>
                <a:cs typeface="Times New Roman"/>
              </a:rPr>
              <a:t>elliptischen Bahn wirkt sich fortwährend verschieden auf den von der Sonnenwanderung verursachten kleinen</a:t>
            </a:r>
            <a:br>
              <a:rPr lang="de-DE" sz="1400" smtClean="0">
                <a:ea typeface="Calibri"/>
                <a:cs typeface="Times New Roman"/>
              </a:rPr>
            </a:br>
            <a:r>
              <a:rPr lang="de-DE" sz="1400" smtClean="0">
                <a:ea typeface="Calibri"/>
                <a:cs typeface="Times New Roman"/>
              </a:rPr>
              <a:t>Anteil auf die Tageslänge aus. Die Tage sind fortwährend ein wenig verschieden lang.</a:t>
            </a:r>
          </a:p>
          <a:p>
            <a:endParaRPr lang="de-DE" sz="1400">
              <a:ea typeface="Calibri"/>
              <a:cs typeface="Times New Roman"/>
            </a:endParaRPr>
          </a:p>
          <a:p>
            <a:r>
              <a:rPr lang="de-DE" sz="1400" smtClean="0">
                <a:ea typeface="Calibri"/>
                <a:cs typeface="Times New Roman"/>
              </a:rPr>
              <a:t>Die </a:t>
            </a:r>
            <a:r>
              <a:rPr lang="de-DE" sz="1400">
                <a:ea typeface="Calibri"/>
                <a:cs typeface="Times New Roman"/>
              </a:rPr>
              <a:t>Coulisse wird in der </a:t>
            </a:r>
            <a:r>
              <a:rPr lang="de-DE" sz="1400" smtClean="0">
                <a:ea typeface="Calibri"/>
                <a:cs typeface="Times New Roman"/>
              </a:rPr>
              <a:t>Marke </a:t>
            </a:r>
            <a:r>
              <a:rPr lang="de-DE" sz="1400">
                <a:ea typeface="Calibri"/>
                <a:cs typeface="Times New Roman"/>
              </a:rPr>
              <a:t>für </a:t>
            </a:r>
            <a:r>
              <a:rPr lang="de-DE" sz="1400" b="1"/>
              <a:t>d</a:t>
            </a:r>
            <a:r>
              <a:rPr lang="de-DE" sz="1400" b="1" baseline="-25000"/>
              <a:t>1 </a:t>
            </a:r>
            <a:r>
              <a:rPr lang="de-DE" sz="1400" smtClean="0"/>
              <a:t>eingerastet. Sie zeigt auf dem Äquatorring die für die Zeitgleichung erforderliche  </a:t>
            </a:r>
          </a:p>
          <a:p>
            <a:r>
              <a:rPr lang="de-DE" sz="1400" smtClean="0"/>
              <a:t>Rektaszension </a:t>
            </a:r>
            <a:r>
              <a:rPr lang="de-DE" sz="1400" b="1" smtClean="0">
                <a:latin typeface="Symbol" panose="05050102010706020507" pitchFamily="18" charset="2"/>
              </a:rPr>
              <a:t>a</a:t>
            </a:r>
            <a:r>
              <a:rPr lang="de-DE" sz="1400" b="1" baseline="-25000" smtClean="0">
                <a:latin typeface="Symbol" panose="05050102010706020507" pitchFamily="18" charset="2"/>
              </a:rPr>
              <a:t>1</a:t>
            </a:r>
            <a:r>
              <a:rPr lang="de-DE" sz="1400" b="1" baseline="-25000" smtClean="0"/>
              <a:t> </a:t>
            </a:r>
            <a:r>
              <a:rPr lang="de-DE" sz="1400" smtClean="0"/>
              <a:t>des Sonnenstandes an. </a:t>
            </a:r>
          </a:p>
          <a:p>
            <a:endParaRPr lang="de-DE" sz="1400" smtClean="0"/>
          </a:p>
          <a:p>
            <a:r>
              <a:rPr lang="de-DE" sz="1400" smtClean="0"/>
              <a:t>Aber: Heißt das nun auch, dass </a:t>
            </a:r>
          </a:p>
          <a:p>
            <a:r>
              <a:rPr lang="de-CH" i="1"/>
              <a:t>«</a:t>
            </a:r>
            <a:r>
              <a:rPr lang="de-DE" i="1" smtClean="0"/>
              <a:t>die Zeigleichung  direkt aus einer ihrer wahren,</a:t>
            </a:r>
            <a:r>
              <a:rPr lang="de-CH" i="1" smtClean="0"/>
              <a:t>»</a:t>
            </a:r>
            <a:r>
              <a:rPr lang="de-DE" smtClean="0"/>
              <a:t>der ersten Ursache </a:t>
            </a:r>
            <a:r>
              <a:rPr lang="de-CH" i="1"/>
              <a:t>«</a:t>
            </a:r>
            <a:r>
              <a:rPr lang="de-DE" i="1" smtClean="0"/>
              <a:t>ersichtlich ist?</a:t>
            </a:r>
            <a:r>
              <a:rPr lang="de-CH" i="1"/>
              <a:t> </a:t>
            </a:r>
            <a:r>
              <a:rPr lang="de-CH" i="1" smtClean="0"/>
              <a:t>»</a:t>
            </a:r>
            <a:endParaRPr lang="de-CH" i="1"/>
          </a:p>
          <a:p>
            <a:endParaRPr lang="de-DE" i="1" smtClean="0"/>
          </a:p>
          <a:p>
            <a:endParaRPr lang="de-DE" sz="1400" u="sng"/>
          </a:p>
          <a:p>
            <a:r>
              <a:rPr lang="de-CH" sz="1400" smtClean="0"/>
              <a:t>Die auf der Ekliptik angebrachte ungleichmäßige Reihe der täglichen Sonnenstände sind das Ergebnis eines </a:t>
            </a:r>
          </a:p>
          <a:p>
            <a:r>
              <a:rPr lang="de-CH" sz="1400"/>
              <a:t>p</a:t>
            </a:r>
            <a:r>
              <a:rPr lang="de-CH" sz="1400" smtClean="0"/>
              <a:t>hysikalischen Zusammenhanges, den </a:t>
            </a:r>
            <a:r>
              <a:rPr lang="de-CH" sz="1400" i="1" smtClean="0"/>
              <a:t>Kepler </a:t>
            </a:r>
            <a:r>
              <a:rPr lang="de-CH" sz="1400" smtClean="0"/>
              <a:t>noch nicht kannte, erst </a:t>
            </a:r>
            <a:r>
              <a:rPr lang="de-CH" sz="1400" i="1" smtClean="0"/>
              <a:t>Newton</a:t>
            </a:r>
            <a:r>
              <a:rPr lang="de-CH" sz="1400" smtClean="0"/>
              <a:t> herausfand und quantitativ</a:t>
            </a:r>
          </a:p>
          <a:p>
            <a:r>
              <a:rPr lang="de-CH" sz="1400" smtClean="0"/>
              <a:t>formulierte: </a:t>
            </a:r>
            <a:r>
              <a:rPr lang="de-CH" sz="1400" b="1" smtClean="0"/>
              <a:t>Gravitation</a:t>
            </a:r>
            <a:r>
              <a:rPr lang="de-CH" sz="1400" smtClean="0"/>
              <a:t> zwischen zwei gegenseitig umlaufenden Körpern .</a:t>
            </a:r>
            <a:br>
              <a:rPr lang="de-CH" sz="1400" smtClean="0"/>
            </a:br>
            <a:endParaRPr lang="de-DE" sz="1400"/>
          </a:p>
          <a:p>
            <a:r>
              <a:rPr lang="de-DE" sz="1400">
                <a:ea typeface="Calibri"/>
                <a:cs typeface="Times New Roman"/>
              </a:rPr>
              <a:t/>
            </a:r>
            <a:br>
              <a:rPr lang="de-DE" sz="1400">
                <a:ea typeface="Calibri"/>
                <a:cs typeface="Times New Roman"/>
              </a:rPr>
            </a:br>
            <a:endParaRPr lang="de-CH" sz="1400" smtClean="0"/>
          </a:p>
        </p:txBody>
      </p:sp>
      <p:sp>
        <p:nvSpPr>
          <p:cNvPr id="3" name="Textfeld 2"/>
          <p:cNvSpPr txBox="1"/>
          <p:nvPr/>
        </p:nvSpPr>
        <p:spPr>
          <a:xfrm>
            <a:off x="323528" y="3014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Wir </a:t>
            </a:r>
            <a:r>
              <a:rPr lang="de-DE" sz="1400" smtClean="0"/>
              <a:t>setzen fort </a:t>
            </a:r>
            <a:r>
              <a:rPr lang="de-DE" sz="1400"/>
              <a:t>und </a:t>
            </a:r>
            <a:r>
              <a:rPr lang="de-DE" sz="1400" smtClean="0"/>
              <a:t>schauen ob,</a:t>
            </a:r>
            <a:r>
              <a:rPr lang="de-CH" i="1" smtClean="0"/>
              <a:t/>
            </a:r>
            <a:br>
              <a:rPr lang="de-CH" i="1" smtClean="0"/>
            </a:br>
            <a:r>
              <a:rPr lang="de-CH" i="1" smtClean="0"/>
              <a:t>«.. </a:t>
            </a:r>
            <a:r>
              <a:rPr lang="de-CH" i="1"/>
              <a:t>die Zeitgleichung direkt aus» </a:t>
            </a:r>
            <a:r>
              <a:rPr lang="de-CH"/>
              <a:t>ihrer </a:t>
            </a:r>
            <a:r>
              <a:rPr lang="de-CH" b="1" smtClean="0"/>
              <a:t>ersten</a:t>
            </a:r>
            <a:r>
              <a:rPr lang="de-CH" smtClean="0"/>
              <a:t> Ursache  </a:t>
            </a:r>
            <a:r>
              <a:rPr lang="de-CH" i="1"/>
              <a:t>«ersichtlich ist.»</a:t>
            </a:r>
          </a:p>
        </p:txBody>
      </p:sp>
      <p:sp>
        <p:nvSpPr>
          <p:cNvPr id="5" name="Textfeld 4"/>
          <p:cNvSpPr txBox="1"/>
          <p:nvPr/>
        </p:nvSpPr>
        <p:spPr>
          <a:xfrm flipV="1">
            <a:off x="251520" y="5966123"/>
            <a:ext cx="17245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Die von der Gravitation bestimmten Abhängigkeiten sind mit </a:t>
            </a:r>
            <a:r>
              <a:rPr lang="de-CH" sz="1400" smtClean="0"/>
              <a:t>irdischen </a:t>
            </a:r>
            <a:r>
              <a:rPr lang="de-CH" sz="1400"/>
              <a:t>Massen nur schwer darzustellen </a:t>
            </a:r>
            <a:r>
              <a:rPr lang="de-CH" sz="1400" smtClean="0"/>
              <a:t>.</a:t>
            </a:r>
            <a:br>
              <a:rPr lang="de-CH" sz="1400" smtClean="0"/>
            </a:br>
            <a:r>
              <a:rPr lang="de-CH" sz="1400" smtClean="0"/>
              <a:t>Wegen </a:t>
            </a:r>
            <a:r>
              <a:rPr lang="de-CH" sz="1400"/>
              <a:t>der Wirkung der Massen in der </a:t>
            </a:r>
            <a:r>
              <a:rPr lang="de-CH" sz="1400" smtClean="0"/>
              <a:t>Umgebung </a:t>
            </a:r>
            <a:r>
              <a:rPr lang="de-CH" sz="1400"/>
              <a:t>und vor allem </a:t>
            </a:r>
            <a:r>
              <a:rPr lang="de-CH" sz="1400" smtClean="0"/>
              <a:t>wegen </a:t>
            </a:r>
            <a:r>
              <a:rPr lang="de-CH" sz="1400"/>
              <a:t>der </a:t>
            </a:r>
            <a:r>
              <a:rPr lang="de-CH" sz="1400" smtClean="0"/>
              <a:t>Erdanziehung  </a:t>
            </a:r>
            <a:r>
              <a:rPr lang="de-CH" sz="1400"/>
              <a:t>ist ein Umlauf eines </a:t>
            </a:r>
            <a:r>
              <a:rPr lang="de-CH" sz="1400" smtClean="0"/>
              <a:t/>
            </a:r>
            <a:br>
              <a:rPr lang="de-CH" sz="1400" smtClean="0"/>
            </a:br>
            <a:r>
              <a:rPr lang="de-CH" sz="1400" smtClean="0"/>
              <a:t>Körpers </a:t>
            </a:r>
            <a:r>
              <a:rPr lang="de-CH" sz="1400"/>
              <a:t>um einen </a:t>
            </a:r>
            <a:r>
              <a:rPr lang="de-CH" sz="1400" smtClean="0"/>
              <a:t>anderen  </a:t>
            </a:r>
            <a:r>
              <a:rPr lang="de-CH" sz="1400"/>
              <a:t>experimentell </a:t>
            </a:r>
            <a:r>
              <a:rPr lang="de-CH" sz="1400" smtClean="0"/>
              <a:t>kaum darstellbar</a:t>
            </a:r>
            <a:r>
              <a:rPr lang="de-CH" sz="1400"/>
              <a:t>(</a:t>
            </a:r>
            <a:r>
              <a:rPr lang="de-CH" sz="1400" smtClean="0"/>
              <a:t> rümliche Ausnahme: Drehwaage </a:t>
            </a:r>
            <a:r>
              <a:rPr lang="de-CH" sz="1400"/>
              <a:t>von </a:t>
            </a:r>
            <a:r>
              <a:rPr lang="de-CH" sz="1400" i="1" smtClean="0"/>
              <a:t>Cavendish).</a:t>
            </a:r>
            <a:r>
              <a:rPr lang="de-CH" sz="1400" smtClean="0"/>
              <a:t> </a:t>
            </a:r>
          </a:p>
          <a:p>
            <a:endParaRPr lang="de-CH" sz="1400"/>
          </a:p>
          <a:p>
            <a:r>
              <a:rPr lang="de-CH" sz="1400" smtClean="0"/>
              <a:t>Warum sollte ein solches Experiment ausgerechnet als Nebenaufgabe in einer Sonnenuhr möglich sein?  </a:t>
            </a:r>
            <a:br>
              <a:rPr lang="de-CH" sz="1400" smtClean="0"/>
            </a:br>
            <a:endParaRPr lang="de-CH" sz="1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2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ldi\Downloads\animation_of_orbital_eccentricit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3988" y="5445224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In der   (stark zeitgerafften) Animation  ist die rote Bahn ein Kreis. </a:t>
            </a:r>
          </a:p>
          <a:p>
            <a:r>
              <a:rPr lang="de-DE" sz="1400" smtClean="0"/>
              <a:t>Die grüne Bahn ist eine Ellipse mit einer Exzentrizität von 0,11.</a:t>
            </a:r>
          </a:p>
          <a:p>
            <a:r>
              <a:rPr lang="de-DE" sz="1400"/>
              <a:t>Bei der elliptischen Erd- (Sonnen-) Bahn </a:t>
            </a:r>
            <a:r>
              <a:rPr lang="de-DE" sz="1400" smtClean="0"/>
              <a:t> (nicht gezeichnet) ist </a:t>
            </a:r>
            <a:r>
              <a:rPr lang="de-DE" sz="1400"/>
              <a:t>die Exzentrizität </a:t>
            </a:r>
            <a:r>
              <a:rPr lang="de-DE" sz="1400" smtClean="0"/>
              <a:t>nur etwa 0,017.</a:t>
            </a:r>
          </a:p>
          <a:p>
            <a:r>
              <a:rPr lang="de-DE" sz="1400" smtClean="0"/>
              <a:t>Die Erde (Sonne) wird  dem roten Punkt sehr viel weniger voraus-  bzw. nachlaufen als der grüne Punkt. Der Vor- bzw. Nachlauf wäre  aber noch sehr schwach erkennbar.</a:t>
            </a:r>
            <a:endParaRPr lang="de-DE" sz="1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3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908720"/>
            <a:ext cx="146514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Die Abstand-Extreme beim Apogäum (4.Juli) und beim Perigäum (3.Januar) unterscheiden sich </a:t>
            </a:r>
            <a:r>
              <a:rPr lang="de-CH" sz="1400" smtClean="0"/>
              <a:t> wegen der relativ </a:t>
            </a:r>
            <a:br>
              <a:rPr lang="de-CH" sz="1400" smtClean="0"/>
            </a:br>
            <a:r>
              <a:rPr lang="de-CH" sz="1400" smtClean="0"/>
              <a:t>kleinen Exzentrizität  e = 0,017 nur </a:t>
            </a:r>
            <a:r>
              <a:rPr lang="de-CH" sz="1400"/>
              <a:t>um </a:t>
            </a:r>
            <a:r>
              <a:rPr lang="de-CH" sz="1400" smtClean="0"/>
              <a:t>0,066 Winkelgrade.</a:t>
            </a:r>
            <a:br>
              <a:rPr lang="de-CH" sz="1400" smtClean="0"/>
            </a:br>
            <a:r>
              <a:rPr lang="de-CH" sz="1400" smtClean="0"/>
              <a:t>Wegen des </a:t>
            </a:r>
            <a:r>
              <a:rPr lang="de-CH" sz="1400"/>
              <a:t>großen Durchmessers von etwa 2,3 m des Ekliptik-Ringes ist das </a:t>
            </a:r>
            <a:r>
              <a:rPr lang="de-CH" sz="1400" smtClean="0"/>
              <a:t>zwar eine </a:t>
            </a:r>
            <a:r>
              <a:rPr lang="de-CH" sz="1400"/>
              <a:t>1,32 mm </a:t>
            </a:r>
            <a:r>
              <a:rPr lang="de-CH" sz="1400" smtClean="0"/>
              <a:t>lange Bogen-Differenz</a:t>
            </a:r>
          </a:p>
          <a:p>
            <a:r>
              <a:rPr lang="de-CH" sz="1400" smtClean="0"/>
              <a:t>(mittlerer Abstand etzwa 20 mm),</a:t>
            </a:r>
            <a:r>
              <a:rPr lang="de-CH" sz="1400"/>
              <a:t> </a:t>
            </a:r>
            <a:r>
              <a:rPr lang="de-CH" sz="1400" smtClean="0"/>
              <a:t>die </a:t>
            </a:r>
            <a:r>
              <a:rPr lang="de-CH" sz="1400"/>
              <a:t>sicher zu erkennen aber doch </a:t>
            </a:r>
            <a:r>
              <a:rPr lang="de-CH" sz="1400" smtClean="0"/>
              <a:t>Messen </a:t>
            </a:r>
            <a:r>
              <a:rPr lang="de-CH" sz="1400"/>
              <a:t>mit einer Schiebelehre </a:t>
            </a:r>
            <a:r>
              <a:rPr lang="de-CH" sz="1400" smtClean="0"/>
              <a:t>erfordert </a:t>
            </a:r>
          </a:p>
          <a:p>
            <a:r>
              <a:rPr lang="de-CH" sz="1400" smtClean="0"/>
              <a:t>(die beiden Stellen befinden sich auf dem Ekliptik-Ring  gegenüber).</a:t>
            </a:r>
            <a:endParaRPr lang="de-CH" sz="1400"/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224270" cy="3700780"/>
          </a:xfrm>
          <a:prstGeom prst="rect">
            <a:avLst/>
          </a:prstGeom>
          <a:noFill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2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2750572"/>
            <a:ext cx="629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Ekliptik-Ring mit Markierung der Sonnenpositionen 6. Bis 21. Juni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97768" y="342900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Markierungen:</a:t>
            </a:r>
            <a:br>
              <a:rPr lang="de-DE" sz="1400"/>
            </a:br>
            <a:r>
              <a:rPr lang="de-DE" sz="1400"/>
              <a:t>Mittelpunkt der 2 Halbkreise = Position der </a:t>
            </a:r>
            <a:r>
              <a:rPr lang="de-DE" sz="1400" smtClean="0"/>
              <a:t>„wahren“ Sonne  </a:t>
            </a:r>
            <a:r>
              <a:rPr lang="de-DE" sz="1400"/>
              <a:t>am Tage </a:t>
            </a:r>
            <a:r>
              <a:rPr lang="de-DE" sz="1400" smtClean="0"/>
              <a:t>d</a:t>
            </a:r>
            <a:r>
              <a:rPr lang="de-DE" sz="1400" baseline="-25000" smtClean="0"/>
              <a:t>x  </a:t>
            </a:r>
          </a:p>
          <a:p>
            <a:r>
              <a:rPr lang="de-DE" sz="1400" smtClean="0"/>
              <a:t> </a:t>
            </a:r>
            <a:r>
              <a:rPr lang="de-DE" sz="1400"/>
              <a:t>( 1 &lt; </a:t>
            </a:r>
            <a:r>
              <a:rPr lang="de-DE" sz="1400" smtClean="0"/>
              <a:t>d</a:t>
            </a:r>
            <a:r>
              <a:rPr lang="de-DE" sz="1400" baseline="-25000" smtClean="0"/>
              <a:t>x </a:t>
            </a:r>
            <a:r>
              <a:rPr lang="de-DE" sz="1400" smtClean="0"/>
              <a:t>≤ 365    bzw.    1. Jan. bis 31.Dez., Normaljahr)</a:t>
            </a:r>
            <a:br>
              <a:rPr lang="de-DE" sz="1400" smtClean="0"/>
            </a:br>
            <a:r>
              <a:rPr lang="de-DE" sz="1400" smtClean="0"/>
              <a:t>schwarzer Punkt = Position einer gleichmäßig fortschreitenden Vergleichssonne (repräsent.  gleichm. vergehende Zeit)</a:t>
            </a:r>
            <a:endParaRPr lang="de-DE" sz="1400"/>
          </a:p>
        </p:txBody>
      </p:sp>
      <p:pic>
        <p:nvPicPr>
          <p:cNvPr id="2051" name="Picture 3" descr="C:\Users\holdi\Documents\homepage\sonnenuhren\armillar\Armillar-a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517401"/>
            <a:ext cx="88265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9748" y="4849414"/>
            <a:ext cx="533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Zusammenfassung:</a:t>
            </a:r>
            <a:endParaRPr lang="de-DE" sz="1400"/>
          </a:p>
        </p:txBody>
      </p:sp>
      <p:sp>
        <p:nvSpPr>
          <p:cNvPr id="11" name="Textfeld 10"/>
          <p:cNvSpPr txBox="1"/>
          <p:nvPr/>
        </p:nvSpPr>
        <p:spPr>
          <a:xfrm>
            <a:off x="197768" y="5157191"/>
            <a:ext cx="90503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smtClean="0"/>
              <a:t>Nein</a:t>
            </a:r>
            <a:r>
              <a:rPr lang="de-CH" u="sng" smtClean="0"/>
              <a:t>, die Zeitgleichung  ist nicht direkt </a:t>
            </a:r>
            <a:r>
              <a:rPr lang="de-CH" u="sng"/>
              <a:t>aus </a:t>
            </a:r>
            <a:r>
              <a:rPr lang="de-CH" u="sng" smtClean="0"/>
              <a:t>ihrer </a:t>
            </a:r>
            <a:r>
              <a:rPr lang="de-CH" b="1" u="sng" smtClean="0"/>
              <a:t>ersten</a:t>
            </a:r>
            <a:r>
              <a:rPr lang="de-CH" u="sng" smtClean="0"/>
              <a:t> </a:t>
            </a:r>
            <a:r>
              <a:rPr lang="de-CH" u="sng"/>
              <a:t>Ursache </a:t>
            </a:r>
            <a:r>
              <a:rPr lang="de-CH" u="sng" smtClean="0"/>
              <a:t>ersichtlich .</a:t>
            </a:r>
          </a:p>
          <a:p>
            <a:r>
              <a:rPr lang="de-CH" sz="1400" smtClean="0"/>
              <a:t>• Das Gerät ist kein mechanisches Modell für die ungleichmäßige jährliche Bewegung der Erde (Sonne) um die Sonne (Erde). </a:t>
            </a:r>
            <a:r>
              <a:rPr lang="de-CH" sz="1200" smtClean="0"/>
              <a:t>Eins, das mit Gravitation wirkt, ist auf der Erde gar nicht herstellbar.</a:t>
            </a:r>
          </a:p>
          <a:p>
            <a:r>
              <a:rPr lang="de-CH" sz="1400" smtClean="0"/>
              <a:t>• Schwach </a:t>
            </a:r>
            <a:r>
              <a:rPr lang="de-CH" sz="1400"/>
              <a:t>ersichtlich ist nur die </a:t>
            </a:r>
            <a:r>
              <a:rPr lang="de-CH" sz="1400" smtClean="0"/>
              <a:t>Auswirkung, </a:t>
            </a:r>
            <a:r>
              <a:rPr lang="de-CH" sz="1400"/>
              <a:t>nämlich die ungleichmäßige Verteilung </a:t>
            </a:r>
            <a:r>
              <a:rPr lang="de-CH" sz="1400" smtClean="0"/>
              <a:t>der momentanen Erde- </a:t>
            </a:r>
            <a:r>
              <a:rPr lang="de-CH" sz="1400"/>
              <a:t>(Sonnen-</a:t>
            </a:r>
            <a:r>
              <a:rPr lang="de-CH" sz="1400" smtClean="0"/>
              <a:t>)</a:t>
            </a:r>
            <a:br>
              <a:rPr lang="de-CH" sz="1400" smtClean="0"/>
            </a:br>
            <a:r>
              <a:rPr lang="de-CH" sz="1400" smtClean="0"/>
              <a:t>   Positionen </a:t>
            </a:r>
            <a:r>
              <a:rPr lang="de-CH" sz="1400"/>
              <a:t>auf der Ekliptik.</a:t>
            </a:r>
          </a:p>
          <a:p>
            <a:endParaRPr lang="de-CH" sz="1400" smtClean="0"/>
          </a:p>
          <a:p>
            <a:r>
              <a:rPr lang="de-CH" sz="1400"/>
              <a:t> </a:t>
            </a:r>
            <a:endParaRPr lang="de-DE" sz="1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04664"/>
            <a:ext cx="564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Gebrauch der vorliegenden Armillarspären-Sonnenuhr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51520" y="3970720"/>
            <a:ext cx="4743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Bereitstellung von zwei Zeigern:</a:t>
            </a:r>
          </a:p>
          <a:p>
            <a:r>
              <a:rPr lang="de-DE" sz="1400" smtClean="0"/>
              <a:t>1. Zeiger: auf der Ekliptik gemäß d</a:t>
            </a:r>
            <a:r>
              <a:rPr lang="de-DE" sz="1400" baseline="-25000" smtClean="0"/>
              <a:t>1</a:t>
            </a:r>
            <a:r>
              <a:rPr lang="de-DE" sz="1400" smtClean="0"/>
              <a:t> eingerasete Coulisse</a:t>
            </a:r>
          </a:p>
          <a:p>
            <a:r>
              <a:rPr lang="de-DE" sz="1400" smtClean="0"/>
              <a:t>2. Zeiger: das auf dem Äquator angegebene Datum d</a:t>
            </a:r>
            <a:r>
              <a:rPr lang="de-DE" sz="1400" baseline="-25000" smtClean="0"/>
              <a:t>1</a:t>
            </a:r>
            <a:endParaRPr lang="de-DE" sz="1400" baseline="-25000"/>
          </a:p>
        </p:txBody>
      </p:sp>
      <p:sp>
        <p:nvSpPr>
          <p:cNvPr id="4" name="Textfeld 3"/>
          <p:cNvSpPr txBox="1"/>
          <p:nvPr/>
        </p:nvSpPr>
        <p:spPr>
          <a:xfrm>
            <a:off x="4393102" y="3970720"/>
            <a:ext cx="4750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Ablesen der Uhrzeiten: )*</a:t>
            </a:r>
          </a:p>
          <a:p>
            <a:r>
              <a:rPr lang="de-DE" sz="1400" smtClean="0"/>
              <a:t>untereinander fixe 2 Zeiger drehen bis Coulisse-Schatten  </a:t>
            </a:r>
            <a:r>
              <a:rPr lang="de-DE" sz="1400"/>
              <a:t>auf </a:t>
            </a:r>
            <a:r>
              <a:rPr lang="de-DE" sz="1400" smtClean="0"/>
              <a:t>                                                                   Himmelsachse fällt</a:t>
            </a:r>
          </a:p>
          <a:p>
            <a:r>
              <a:rPr lang="de-DE" sz="1400" smtClean="0"/>
              <a:t>auf Skala auf fixen Äquatorring  Uhrzeiten ablesen</a:t>
            </a:r>
          </a:p>
          <a:p>
            <a:r>
              <a:rPr lang="de-DE" sz="1400" smtClean="0"/>
              <a:t>(</a:t>
            </a:r>
            <a:r>
              <a:rPr lang="de-DE" sz="1400"/>
              <a:t>wahre Sonnenzeit bei Coulisse, mittlere bei </a:t>
            </a:r>
            <a:r>
              <a:rPr lang="de-DE" sz="1400" smtClean="0"/>
              <a:t>Äquator-Punkt d</a:t>
            </a:r>
            <a:r>
              <a:rPr lang="de-DE" sz="1400" baseline="-25000" smtClean="0"/>
              <a:t>1</a:t>
            </a:r>
            <a:r>
              <a:rPr lang="de-DE" sz="1400" smtClean="0"/>
              <a:t>)</a:t>
            </a:r>
            <a:endParaRPr lang="de-DE" sz="1400"/>
          </a:p>
          <a:p>
            <a:r>
              <a:rPr lang="de-DE" sz="1400" smtClean="0"/>
              <a:t>  </a:t>
            </a:r>
            <a:endParaRPr lang="de-DE" sz="1400"/>
          </a:p>
          <a:p>
            <a:endParaRPr lang="de-DE" sz="1400"/>
          </a:p>
        </p:txBody>
      </p:sp>
      <p:sp>
        <p:nvSpPr>
          <p:cNvPr id="5" name="Textfeld 4"/>
          <p:cNvSpPr txBox="1"/>
          <p:nvPr/>
        </p:nvSpPr>
        <p:spPr>
          <a:xfrm>
            <a:off x="539552" y="5571158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)* Es wird nicht der Schatten eines festen –Werfers an verschiedenen Orten einer </a:t>
            </a:r>
            <a:r>
              <a:rPr lang="de-DE" sz="1400"/>
              <a:t>Skala) beobachtet </a:t>
            </a:r>
            <a:r>
              <a:rPr lang="de-DE" sz="1400" smtClean="0"/>
              <a:t>, sondern   umgekeht  (der eines an verschiedenen Orten befindlichen Schatten-Werfers  an einem fixen Ort, s.a. Kugel-Sonnenuhr rechts).</a:t>
            </a:r>
            <a:endParaRPr lang="de-DE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10" y="5163423"/>
            <a:ext cx="1651080" cy="16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holdi\Downloads\BadTölz\Armilla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85" y="894167"/>
            <a:ext cx="370305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ldi\Downloads\BadTölz\Armill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2" y="744430"/>
            <a:ext cx="334118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1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517" y="116632"/>
            <a:ext cx="84831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u="sng" smtClean="0"/>
              <a:t>1. Zeitgleichungs-Ursache</a:t>
            </a:r>
          </a:p>
          <a:p>
            <a:pPr marL="342900" indent="-342900">
              <a:buAutoNum type="arabicPeriod"/>
            </a:pPr>
            <a:endParaRPr lang="de-CH" sz="1400" u="sng" smtClean="0"/>
          </a:p>
          <a:p>
            <a:r>
              <a:rPr lang="de-CH" sz="1400" u="sng" smtClean="0"/>
              <a:t>Zweites </a:t>
            </a:r>
            <a:r>
              <a:rPr lang="de-CH" sz="1400" u="sng"/>
              <a:t>Keplersches Gesetz</a:t>
            </a:r>
          </a:p>
          <a:p>
            <a:r>
              <a:rPr lang="de-CH" sz="1400" smtClean="0"/>
              <a:t>   Die Geschwindigkeit der Planeten auf ihrer Bahnellipse ist nicht konstant, sondern variiert so, dass ein von der </a:t>
            </a:r>
            <a:br>
              <a:rPr lang="de-CH" sz="1400" smtClean="0"/>
            </a:br>
            <a:r>
              <a:rPr lang="de-CH" sz="1400" smtClean="0"/>
              <a:t>   Sonne zum Planeten gezogener </a:t>
            </a:r>
            <a:r>
              <a:rPr lang="de-CH" sz="1400" u="sng" smtClean="0"/>
              <a:t>Fahrstrahl in gleichen Zeiten gleich große Flächen überstreicht</a:t>
            </a:r>
            <a:r>
              <a:rPr lang="de-CH" sz="1400" smtClean="0"/>
              <a:t>.</a:t>
            </a:r>
          </a:p>
          <a:p>
            <a:endParaRPr lang="de-CH" sz="1400" smtClean="0"/>
          </a:p>
          <a:p>
            <a:r>
              <a:rPr lang="de-CH" sz="1400" smtClean="0"/>
              <a:t>Mit dieser Erkenntnis </a:t>
            </a:r>
            <a:r>
              <a:rPr lang="de-CH" sz="1400"/>
              <a:t>hat Kepler eine Gleichung (</a:t>
            </a:r>
            <a:r>
              <a:rPr lang="de-CH" sz="1400" u="sng"/>
              <a:t>Kepplergleichung</a:t>
            </a:r>
            <a:r>
              <a:rPr lang="de-CH" sz="1400"/>
              <a:t>) hergeleitet, mit deren Hilfe </a:t>
            </a:r>
            <a:r>
              <a:rPr lang="de-CH" sz="1400" smtClean="0"/>
              <a:t>die</a:t>
            </a:r>
            <a:br>
              <a:rPr lang="de-CH" sz="1400" smtClean="0"/>
            </a:br>
            <a:r>
              <a:rPr lang="de-CH" sz="1400" smtClean="0"/>
              <a:t>Positionen </a:t>
            </a:r>
            <a:r>
              <a:rPr lang="de-CH" sz="1400"/>
              <a:t>V eines sich auf elliptischer Bahn um einen Zentralkörper bewegenden Körpers bestimmbar sind</a:t>
            </a:r>
            <a:r>
              <a:rPr lang="de-CH" sz="1400" smtClean="0"/>
              <a:t>.</a:t>
            </a:r>
          </a:p>
          <a:p>
            <a:endParaRPr lang="de-CH" sz="1400" smtClean="0"/>
          </a:p>
          <a:p>
            <a:r>
              <a:rPr lang="de-CH" sz="1400" u="sng" smtClean="0"/>
              <a:t>Kepplergleichung</a:t>
            </a:r>
            <a:r>
              <a:rPr lang="de-CH" sz="1400" u="sng"/>
              <a:t>: </a:t>
            </a:r>
            <a:r>
              <a:rPr lang="de-CH" sz="1400" smtClean="0"/>
              <a:t/>
            </a:r>
            <a:br>
              <a:rPr lang="de-CH" sz="1400" smtClean="0"/>
            </a:br>
            <a:r>
              <a:rPr lang="de-CH" sz="1400" i="1" smtClean="0"/>
              <a:t>M</a:t>
            </a:r>
            <a:r>
              <a:rPr lang="de-CH" sz="1400" smtClean="0"/>
              <a:t> </a:t>
            </a:r>
            <a:r>
              <a:rPr lang="de-CH" sz="1400"/>
              <a:t>= </a:t>
            </a:r>
            <a:r>
              <a:rPr lang="de-CH" sz="1400" i="1"/>
              <a:t>E</a:t>
            </a:r>
            <a:r>
              <a:rPr lang="de-CH" sz="1400"/>
              <a:t>– e·sin </a:t>
            </a:r>
            <a:r>
              <a:rPr lang="de-CH" sz="1400" i="1" smtClean="0"/>
              <a:t>E</a:t>
            </a:r>
            <a:r>
              <a:rPr lang="de-CH" sz="1400" smtClean="0"/>
              <a:t>:   nicht geschlossen lösbar</a:t>
            </a:r>
          </a:p>
          <a:p>
            <a:r>
              <a:rPr lang="de-CH" sz="1400" smtClean="0"/>
              <a:t>	      </a:t>
            </a:r>
            <a:r>
              <a:rPr lang="de-CH" sz="1400" i="1"/>
              <a:t>M</a:t>
            </a:r>
            <a:r>
              <a:rPr lang="de-CH" sz="1400"/>
              <a:t> = Mittlere Anomalie = vorgegebener Winkel um den Zentralpunkt  für die Position eines </a:t>
            </a:r>
            <a:endParaRPr lang="de-CH" sz="1400" smtClean="0"/>
          </a:p>
          <a:p>
            <a:r>
              <a:rPr lang="de-CH" sz="1400"/>
              <a:t>	</a:t>
            </a:r>
            <a:r>
              <a:rPr lang="de-CH" sz="1400" smtClean="0"/>
              <a:t>             Hilfskörpers (repräsentiert den Zeitpunkt für die gesuchte Position  de Körpers P)</a:t>
            </a:r>
            <a:endParaRPr lang="de-CH" sz="1400"/>
          </a:p>
          <a:p>
            <a:r>
              <a:rPr lang="de-CH" sz="1400" smtClean="0"/>
              <a:t>	       </a:t>
            </a:r>
            <a:r>
              <a:rPr lang="de-CH" sz="1400" i="1" smtClean="0"/>
              <a:t>E</a:t>
            </a:r>
            <a:r>
              <a:rPr lang="de-CH" sz="1400" smtClean="0"/>
              <a:t> </a:t>
            </a:r>
            <a:r>
              <a:rPr lang="de-CH" sz="1400"/>
              <a:t>= „Exzentrische“ Anomalie = Winkel um den Ellipsen-Mittelpunkt </a:t>
            </a:r>
            <a:r>
              <a:rPr lang="de-CH" sz="1400" smtClean="0"/>
              <a:t>für die Position des zu </a:t>
            </a:r>
          </a:p>
          <a:p>
            <a:r>
              <a:rPr lang="de-CH" sz="1400"/>
              <a:t>	</a:t>
            </a:r>
            <a:r>
              <a:rPr lang="de-CH" sz="1400" smtClean="0"/>
              <a:t>             P gehörenden Punktes G (auf dem Umkreis),  </a:t>
            </a:r>
          </a:p>
          <a:p>
            <a:r>
              <a:rPr lang="de-CH" sz="1400"/>
              <a:t>	</a:t>
            </a:r>
            <a:r>
              <a:rPr lang="de-CH" sz="1400" smtClean="0"/>
              <a:t>             Beziehungen zw. Pund G  (geradlinig übereinander) nach den einfachen Gesetzen des  	  	             </a:t>
            </a:r>
            <a:r>
              <a:rPr lang="de-CH" sz="1400" i="1" smtClean="0"/>
              <a:t>Appolonius von Perge</a:t>
            </a:r>
          </a:p>
          <a:p>
            <a:r>
              <a:rPr lang="de-CH" sz="1400" smtClean="0"/>
              <a:t>	</a:t>
            </a:r>
            <a:endParaRPr lang="de-CH" sz="1400"/>
          </a:p>
          <a:p>
            <a:r>
              <a:rPr lang="de-CH" sz="1400" i="1" u="sng" smtClean="0"/>
              <a:t>V</a:t>
            </a:r>
            <a:r>
              <a:rPr lang="de-CH" sz="1400" u="sng" smtClean="0"/>
              <a:t> </a:t>
            </a:r>
            <a:r>
              <a:rPr lang="de-CH" sz="1400" u="sng"/>
              <a:t>= </a:t>
            </a:r>
            <a:r>
              <a:rPr lang="de-CH" sz="1400" u="sng" smtClean="0"/>
              <a:t>tan </a:t>
            </a:r>
            <a:r>
              <a:rPr lang="de-CH" sz="1400" u="sng"/>
              <a:t>(</a:t>
            </a:r>
            <a:r>
              <a:rPr lang="de-CH" sz="1400" i="1" u="sng"/>
              <a:t>V</a:t>
            </a:r>
            <a:r>
              <a:rPr lang="de-CH" sz="1400" u="sng"/>
              <a:t>/2</a:t>
            </a:r>
            <a:r>
              <a:rPr lang="de-CH" sz="1400" u="sng" smtClean="0"/>
              <a:t>) = </a:t>
            </a:r>
            <a:r>
              <a:rPr lang="el-GR" sz="1400" u="sng"/>
              <a:t>κ·</a:t>
            </a:r>
            <a:r>
              <a:rPr lang="de-CH" sz="1400" u="sng" smtClean="0"/>
              <a:t>tan(</a:t>
            </a:r>
            <a:r>
              <a:rPr lang="de-CH" sz="1400" i="1" u="sng" smtClean="0"/>
              <a:t>E</a:t>
            </a:r>
            <a:r>
              <a:rPr lang="de-CH" sz="1400" u="sng" smtClean="0"/>
              <a:t>/2) </a:t>
            </a:r>
            <a:r>
              <a:rPr lang="de-CH" sz="1400" smtClean="0"/>
              <a:t>= Wahre Anomalie</a:t>
            </a:r>
            <a:br>
              <a:rPr lang="de-CH" sz="1400" smtClean="0"/>
            </a:br>
            <a:r>
              <a:rPr lang="de-CH" sz="1400" smtClean="0"/>
              <a:t>Umrechnung in ekliptikale Länge </a:t>
            </a:r>
            <a:r>
              <a:rPr lang="de-CH" sz="1400" smtClean="0">
                <a:latin typeface="Symbol" panose="05050102010706020507" pitchFamily="18" charset="2"/>
              </a:rPr>
              <a:t>l</a:t>
            </a:r>
            <a:r>
              <a:rPr lang="de-CH" sz="1400" smtClean="0"/>
              <a:t> durch Drehen der </a:t>
            </a:r>
          </a:p>
          <a:p>
            <a:r>
              <a:rPr lang="de-CH" sz="1400" smtClean="0"/>
              <a:t>Bezugsrichtung aus der zum Perigäum hin zu der </a:t>
            </a:r>
          </a:p>
          <a:p>
            <a:r>
              <a:rPr lang="de-CH" sz="1400" smtClean="0"/>
              <a:t>zum Frühlingspunkt</a:t>
            </a:r>
          </a:p>
          <a:p>
            <a:endParaRPr lang="de-CH" sz="1400" smtClean="0"/>
          </a:p>
          <a:p>
            <a:r>
              <a:rPr lang="de-CH" sz="1400" smtClean="0"/>
              <a:t/>
            </a:r>
            <a:br>
              <a:rPr lang="de-CH" sz="1400" smtClean="0"/>
            </a:br>
            <a:r>
              <a:rPr lang="de-CH" sz="1400" smtClean="0"/>
              <a:t>Die  </a:t>
            </a:r>
            <a:r>
              <a:rPr lang="de-CH" sz="1400"/>
              <a:t>Position des Körpers  auf der  Ellipse </a:t>
            </a:r>
            <a:r>
              <a:rPr lang="de-CH" sz="1400" smtClean="0"/>
              <a:t>zu einem bestimmten</a:t>
            </a:r>
          </a:p>
          <a:p>
            <a:r>
              <a:rPr lang="de-CH" sz="1400" smtClean="0"/>
              <a:t>Zeitpunkt ist </a:t>
            </a:r>
            <a:r>
              <a:rPr lang="de-CH" sz="1400"/>
              <a:t>nur von deren </a:t>
            </a:r>
            <a:r>
              <a:rPr lang="de-CH" sz="1400" smtClean="0"/>
              <a:t>Form </a:t>
            </a:r>
            <a:r>
              <a:rPr lang="de-CH" sz="1400"/>
              <a:t>(Exzentrizität e, der Ausdruck </a:t>
            </a:r>
            <a:endParaRPr lang="de-CH" sz="1400" smtClean="0"/>
          </a:p>
          <a:p>
            <a:r>
              <a:rPr lang="de-CH" sz="1400" smtClean="0"/>
              <a:t>κ </a:t>
            </a:r>
            <a:r>
              <a:rPr lang="de-CH" sz="1400"/>
              <a:t>enthält nur e) abhängig. </a:t>
            </a:r>
          </a:p>
          <a:p>
            <a:r>
              <a:rPr lang="de-CH" sz="1400"/>
              <a:t>Die Kepplergleichung gilt für beliebig große Ellipsen und für </a:t>
            </a:r>
            <a:endParaRPr lang="de-CH" sz="1400" smtClean="0"/>
          </a:p>
          <a:p>
            <a:r>
              <a:rPr lang="de-CH" sz="1400" smtClean="0"/>
              <a:t>eine </a:t>
            </a:r>
            <a:r>
              <a:rPr lang="de-CH" sz="1400"/>
              <a:t>beliebige Umlaufzeit des jeweiligen Körpers auf einer </a:t>
            </a:r>
            <a:r>
              <a:rPr lang="de-CH" sz="1400" smtClean="0"/>
              <a:t/>
            </a:r>
            <a:br>
              <a:rPr lang="de-CH" sz="1400" smtClean="0"/>
            </a:br>
            <a:r>
              <a:rPr lang="de-CH" sz="1400" smtClean="0"/>
              <a:t>von ihnen</a:t>
            </a:r>
            <a:r>
              <a:rPr lang="de-CH" sz="1400"/>
              <a:t>. </a:t>
            </a:r>
          </a:p>
        </p:txBody>
      </p:sp>
      <p:pic>
        <p:nvPicPr>
          <p:cNvPr id="1026" name="Picture 2" descr="C:\Users\holdi\Downloads\Ke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39" y="3700463"/>
            <a:ext cx="3602037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9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627188"/>
            <a:ext cx="37861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31640" y="55892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Der 2. Zeiger lässt sich  kennzeichnen, indem man eine Münze in die Vertiefung legt.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60232" y="29249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MSZ &lt;&lt;&lt;•&gt;&gt;&gt; MEZ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0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ldi\Downloads\BadTölz\CCI_000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1" y="942073"/>
            <a:ext cx="458000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ldi\Downloads\BadTölz\20240929_163812A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10615613"/>
            <a:ext cx="25001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04048" y="4617159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WSZ ablesen</a:t>
            </a:r>
          </a:p>
          <a:p>
            <a:r>
              <a:rPr lang="de-DE" sz="1400" smtClean="0"/>
              <a:t>ZG-Wert </a:t>
            </a:r>
            <a:r>
              <a:rPr lang="de-DE" sz="1400" smtClean="0"/>
              <a:t>bei </a:t>
            </a:r>
            <a:r>
              <a:rPr lang="fr-CH" sz="1400">
                <a:solidFill>
                  <a:prstClr val="black"/>
                </a:solidFill>
                <a:ea typeface="Calibri"/>
                <a:cs typeface="Times New Roman"/>
              </a:rPr>
              <a:t>d</a:t>
            </a:r>
            <a:r>
              <a:rPr lang="de-DE" sz="1400" baseline="-25000">
                <a:solidFill>
                  <a:prstClr val="black"/>
                </a:solidFill>
                <a:latin typeface="Arial"/>
                <a:ea typeface="Calibri"/>
              </a:rPr>
              <a:t>1</a:t>
            </a:r>
            <a:r>
              <a:rPr lang="de-DE" sz="1400" smtClean="0"/>
              <a:t> in </a:t>
            </a:r>
            <a:r>
              <a:rPr lang="de-DE" sz="1400" smtClean="0"/>
              <a:t>ZG-Tabelle </a:t>
            </a:r>
            <a:r>
              <a:rPr lang="de-DE" sz="1400" smtClean="0"/>
              <a:t>ablesen</a:t>
            </a:r>
            <a:br>
              <a:rPr lang="de-DE" sz="1400" smtClean="0"/>
            </a:br>
            <a:r>
              <a:rPr lang="de-DE" sz="1400" smtClean="0"/>
              <a:t>MSZ ausrechnen (MSZ = WSZ – ZG-Wert) </a:t>
            </a:r>
          </a:p>
          <a:p>
            <a:r>
              <a:rPr lang="de-DE" smtClean="0"/>
              <a:t>3 </a:t>
            </a:r>
            <a:r>
              <a:rPr lang="de-DE" smtClean="0"/>
              <a:t>Arbeits-Schritte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1520" y="43602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Wie </a:t>
            </a:r>
            <a:r>
              <a:rPr lang="de-DE"/>
              <a:t>praktisch ist die vorliegende Armillarsphären- </a:t>
            </a:r>
            <a:r>
              <a:rPr lang="de-DE" smtClean="0"/>
              <a:t>Sonnenuhr, wenn nur die beiden momentanen Tageszeiten interessieren?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004048" y="1268760"/>
            <a:ext cx="4023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Coulisse greifen  </a:t>
            </a:r>
            <a:endParaRPr lang="de-CH" sz="1400" smtClean="0"/>
          </a:p>
          <a:p>
            <a:r>
              <a:rPr lang="de-CH" sz="1400" smtClean="0"/>
              <a:t>auf </a:t>
            </a:r>
            <a:r>
              <a:rPr lang="de-CH" sz="1400"/>
              <a:t>Ekl.-Ring bei d</a:t>
            </a:r>
            <a:r>
              <a:rPr lang="de-CH" sz="1400" baseline="-25000"/>
              <a:t>1</a:t>
            </a:r>
            <a:r>
              <a:rPr lang="de-CH" sz="1400"/>
              <a:t> </a:t>
            </a:r>
            <a:r>
              <a:rPr lang="de-CH" sz="1400" smtClean="0"/>
              <a:t>einrasten</a:t>
            </a:r>
            <a:r>
              <a:rPr lang="de-CH" sz="1400"/>
              <a:t/>
            </a:r>
            <a:br>
              <a:rPr lang="de-CH" sz="1400"/>
            </a:br>
            <a:r>
              <a:rPr lang="de-CH" sz="1400"/>
              <a:t>Kugel drehen bis Coul.-Schatten auf Kugelachse fällt   </a:t>
            </a:r>
            <a:br>
              <a:rPr lang="de-CH" sz="1400"/>
            </a:br>
            <a:r>
              <a:rPr lang="de-CH" sz="1400"/>
              <a:t>WSZ bei Coulisse  </a:t>
            </a:r>
            <a:r>
              <a:rPr lang="de-CH" sz="1400" smtClean="0"/>
              <a:t>ablesen</a:t>
            </a:r>
          </a:p>
          <a:p>
            <a:r>
              <a:rPr lang="de-CH" sz="1400" smtClean="0"/>
              <a:t>MSZ </a:t>
            </a:r>
            <a:r>
              <a:rPr lang="de-CH" sz="1400"/>
              <a:t>bei d</a:t>
            </a:r>
            <a:r>
              <a:rPr lang="de-CH" sz="1400" baseline="-25000"/>
              <a:t>1 </a:t>
            </a:r>
            <a:r>
              <a:rPr lang="de-CH" sz="1400"/>
              <a:t>ablesen </a:t>
            </a:r>
            <a:endParaRPr lang="de-CH" sz="1400" smtClean="0"/>
          </a:p>
          <a:p>
            <a:r>
              <a:rPr lang="de-CH" smtClean="0"/>
              <a:t>5 Arbeits-Schritte</a:t>
            </a:r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323528" y="400506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Verwenden einer einfachen Sonnenuhr und Arbeiten mit einer Zeitgleichungstabelle</a:t>
            </a:r>
            <a:endParaRPr lang="de-DE"/>
          </a:p>
        </p:txBody>
      </p:sp>
      <p:pic>
        <p:nvPicPr>
          <p:cNvPr id="2050" name="Picture 2" descr="C:\Users\holdi\Pictures\ControlCenter4\Scan\ZGT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650" y="-1595438"/>
            <a:ext cx="28185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ldi\Pictures\ControlCenter4\Scan\ZGT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650" y="-1595438"/>
            <a:ext cx="28185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ldi\Pictures\ControlCenter4\Scan\ZGTab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650" y="-1385888"/>
            <a:ext cx="294124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oldi\Downloads\BadTölz\A523.tmp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75269"/>
            <a:ext cx="26479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1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404664"/>
            <a:ext cx="121531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/>
              <a:t>Armillarsphären-Sonnenuhr und Kugel-Sonnenuhren</a:t>
            </a:r>
            <a:endParaRPr lang="de-CH"/>
          </a:p>
          <a:p>
            <a:endParaRPr lang="de-CH" sz="1400" smtClean="0"/>
          </a:p>
          <a:p>
            <a:r>
              <a:rPr lang="de-CH" sz="1400" smtClean="0"/>
              <a:t>Bekannt </a:t>
            </a:r>
            <a:r>
              <a:rPr lang="de-CH" sz="1400"/>
              <a:t>sind Kugel-Sonnenuhren als </a:t>
            </a:r>
            <a:r>
              <a:rPr lang="de-CH" sz="1400" i="1"/>
              <a:t>Globus-Sonnenuhren</a:t>
            </a:r>
            <a:r>
              <a:rPr lang="de-CH" sz="1400"/>
              <a:t>.</a:t>
            </a:r>
          </a:p>
          <a:p>
            <a:r>
              <a:rPr lang="de-CH" sz="1400"/>
              <a:t>Sie sind nicht durchsichtig, haben somit keine Ring-Skala, auf die der Polstab-Schatten fällt.</a:t>
            </a:r>
          </a:p>
          <a:p>
            <a:r>
              <a:rPr lang="de-CH" sz="1400"/>
              <a:t>Als Schattenwerfer haben sie einen (halben) Hilfsring, der in die Stundenebene zu </a:t>
            </a:r>
            <a:r>
              <a:rPr lang="de-CH" sz="1400" smtClean="0"/>
              <a:t>drehen ist </a:t>
            </a:r>
            <a:r>
              <a:rPr lang="de-CH" sz="1400"/>
              <a:t>(keine selbsttätige Anzeige).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1392"/>
            <a:ext cx="2864194" cy="28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63" y="2256535"/>
            <a:ext cx="2745286" cy="3312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5576" y="4961392"/>
            <a:ext cx="969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	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05447" y="5589240"/>
            <a:ext cx="6187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Bei der zu besprechenden Sonnenuhr ist auch ein solcher Hilfsring  („ la coulisse“) </a:t>
            </a:r>
          </a:p>
          <a:p>
            <a:r>
              <a:rPr lang="de-CH" sz="1400" smtClean="0"/>
              <a:t>in </a:t>
            </a:r>
            <a:r>
              <a:rPr lang="de-CH" sz="1400"/>
              <a:t>Postion zu bringen, sie </a:t>
            </a:r>
            <a:r>
              <a:rPr lang="de-CH" sz="1400" smtClean="0"/>
              <a:t>muss somit auch bedient werden.</a:t>
            </a:r>
          </a:p>
          <a:p>
            <a:r>
              <a:rPr lang="de-CH" sz="1400" smtClean="0"/>
              <a:t>Aber: Die Tageszeit-Skala befindet sich auf einem fixen Äquator-Ring. </a:t>
            </a:r>
          </a:p>
          <a:p>
            <a:r>
              <a:rPr lang="de-CH" sz="1400" smtClean="0"/>
              <a:t>           Die Kugel (Sphäre) dreht sich mit den Zeigern.</a:t>
            </a:r>
            <a:endParaRPr lang="de-CH" sz="1400"/>
          </a:p>
        </p:txBody>
      </p:sp>
      <p:sp>
        <p:nvSpPr>
          <p:cNvPr id="7" name="Textfeld 6"/>
          <p:cNvSpPr txBox="1"/>
          <p:nvPr/>
        </p:nvSpPr>
        <p:spPr>
          <a:xfrm>
            <a:off x="271322" y="5017818"/>
            <a:ext cx="264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Freiburg, </a:t>
            </a:r>
            <a:r>
              <a:rPr lang="de-DE" sz="1400" smtClean="0"/>
              <a:t>Schumacher                                                                                                   </a:t>
            </a:r>
            <a:endParaRPr lang="de-DE" sz="1400"/>
          </a:p>
        </p:txBody>
      </p:sp>
      <p:sp>
        <p:nvSpPr>
          <p:cNvPr id="8" name="Textfeld 7"/>
          <p:cNvSpPr txBox="1"/>
          <p:nvPr/>
        </p:nvSpPr>
        <p:spPr>
          <a:xfrm>
            <a:off x="3489672" y="1887203"/>
            <a:ext cx="23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 </a:t>
            </a:r>
            <a:r>
              <a:rPr lang="de-DE" sz="1400"/>
              <a:t>Magellan, Heller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993099" y="2226201"/>
            <a:ext cx="2789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Armillarsphären-Sonnenuhr, Riegler</a:t>
            </a:r>
            <a:endParaRPr lang="de-DE" sz="1400"/>
          </a:p>
        </p:txBody>
      </p:sp>
      <p:pic>
        <p:nvPicPr>
          <p:cNvPr id="2051" name="Picture 3" descr="C:\Users\holdi\Downloads\BadTölz\Armillar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49" y="2463451"/>
            <a:ext cx="28279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4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260649"/>
            <a:ext cx="87849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mtClean="0"/>
              <a:t>Armillarspären</a:t>
            </a:r>
          </a:p>
          <a:p>
            <a:r>
              <a:rPr lang="de-CH" sz="1400" smtClean="0"/>
              <a:t>Gegenstand </a:t>
            </a:r>
            <a:r>
              <a:rPr lang="de-CH" sz="1400"/>
              <a:t>des Vortrages ist die abgebildete Kugel, die alle Eigenschaften  einer </a:t>
            </a:r>
            <a:r>
              <a:rPr lang="de-CH" sz="1400" b="1"/>
              <a:t>mittelalterlichen Armillarsphäre </a:t>
            </a:r>
            <a:r>
              <a:rPr lang="de-CH" sz="1400"/>
              <a:t>hat, mit der der Sternenhimmel anschaulich dargestellt wird.</a:t>
            </a:r>
          </a:p>
          <a:p>
            <a:r>
              <a:rPr lang="de-CH" sz="1400"/>
              <a:t>Sie unterscheidet sich von einer </a:t>
            </a:r>
            <a:r>
              <a:rPr lang="de-CH" sz="1400" b="1"/>
              <a:t>antiken Armillarsphäre</a:t>
            </a:r>
            <a:r>
              <a:rPr lang="de-CH" sz="1400"/>
              <a:t>, mit der wie mit einem Astrolabium der Himmel vermessen </a:t>
            </a:r>
            <a:r>
              <a:rPr lang="de-CH" sz="1400" smtClean="0"/>
              <a:t>wurde: </a:t>
            </a:r>
            <a:r>
              <a:rPr lang="de-CH" sz="1400" i="1" smtClean="0"/>
              <a:t>3-dimensionales Astrolabium.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4636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https://upload.wikimedia.org/wikipedia/commons/2/22/Sculpture_onu_geneve.jp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29" y="1844824"/>
            <a:ext cx="2180493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holdi\Downloads\BadTölz\Clipboard-1.jp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90" y="1844824"/>
            <a:ext cx="2772049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251520" y="4732042"/>
            <a:ext cx="8406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          Linz</a:t>
            </a:r>
            <a:r>
              <a:rPr lang="de-DE" sz="1400"/>
              <a:t>, </a:t>
            </a:r>
            <a:r>
              <a:rPr lang="de-DE" sz="1400" i="1" smtClean="0"/>
              <a:t>Riegler</a:t>
            </a:r>
            <a:r>
              <a:rPr lang="de-DE" sz="1400" smtClean="0"/>
              <a:t>: Stern-Scheiben              Genf, </a:t>
            </a:r>
            <a:r>
              <a:rPr lang="de-DE" sz="1400" i="1" smtClean="0"/>
              <a:t>Manship</a:t>
            </a:r>
            <a:r>
              <a:rPr lang="de-DE" sz="1400" smtClean="0"/>
              <a:t>: Stern-Bilder          Wikipedia: Planeten und Erd-Mond</a:t>
            </a:r>
            <a:r>
              <a:rPr lang="de-DE" sz="1400"/>
              <a:t>	</a:t>
            </a:r>
            <a:r>
              <a:rPr lang="de-DE" sz="1600"/>
              <a:t>		 	  				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96136" y="5353297"/>
            <a:ext cx="5435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smtClean="0"/>
              <a:t>3 mittelalterliche Armillarsphären:  </a:t>
            </a:r>
            <a:r>
              <a:rPr lang="de-CH" sz="1600"/>
              <a:t>Ringe gegeneinanander 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9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915817" y="4014061"/>
            <a:ext cx="59766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In den </a:t>
            </a:r>
            <a:r>
              <a:rPr lang="de-CH" sz="1400" smtClean="0"/>
              <a:t>rechten </a:t>
            </a:r>
            <a:r>
              <a:rPr lang="de-CH" sz="1400"/>
              <a:t>zwei Bildern ist der sinngemäße Nachbau einer antiken Armillarsphäre </a:t>
            </a:r>
            <a:r>
              <a:rPr lang="de-CH" sz="1400" smtClean="0"/>
              <a:t>zu </a:t>
            </a:r>
            <a:r>
              <a:rPr lang="de-CH" sz="1400"/>
              <a:t>sehen. </a:t>
            </a:r>
            <a:r>
              <a:rPr lang="de-CH" sz="1400" smtClean="0"/>
              <a:t/>
            </a:r>
            <a:br>
              <a:rPr lang="de-CH" sz="1400" smtClean="0"/>
            </a:br>
            <a:r>
              <a:rPr lang="de-CH" sz="1400" smtClean="0"/>
              <a:t>Hier </a:t>
            </a:r>
            <a:r>
              <a:rPr lang="de-CH" sz="1400"/>
              <a:t>befindet sich </a:t>
            </a:r>
            <a:r>
              <a:rPr lang="de-CH" sz="1400" smtClean="0"/>
              <a:t>die „Kimme“ der </a:t>
            </a:r>
            <a:r>
              <a:rPr lang="de-CH" sz="1400"/>
              <a:t>Peilvorrichtung in der Kugelmitte, </a:t>
            </a:r>
            <a:r>
              <a:rPr lang="de-CH" sz="1400" smtClean="0"/>
              <a:t> nicht </a:t>
            </a:r>
            <a:r>
              <a:rPr lang="de-CH" sz="1400"/>
              <a:t>zusammen mit dem </a:t>
            </a:r>
            <a:r>
              <a:rPr lang="de-CH" sz="1400" smtClean="0"/>
              <a:t>„Korn“ auf einem </a:t>
            </a:r>
            <a:r>
              <a:rPr lang="de-CH" sz="1400"/>
              <a:t>Großkreis-Ring. </a:t>
            </a:r>
            <a:endParaRPr lang="de-CH" sz="1400" smtClean="0"/>
          </a:p>
          <a:p>
            <a:r>
              <a:rPr lang="de-CH" sz="1400" smtClean="0"/>
              <a:t>Der </a:t>
            </a:r>
            <a:r>
              <a:rPr lang="de-CH" sz="1400"/>
              <a:t>Benutzer befindet sich z.T. </a:t>
            </a:r>
            <a:r>
              <a:rPr lang="de-CH" sz="1400" smtClean="0"/>
              <a:t> innerhalb </a:t>
            </a:r>
            <a:r>
              <a:rPr lang="de-CH" sz="1400"/>
              <a:t>der  Kugel. </a:t>
            </a:r>
            <a:r>
              <a:rPr lang="de-CH" sz="1400" smtClean="0"/>
              <a:t/>
            </a:r>
            <a:br>
              <a:rPr lang="de-CH" sz="1400" smtClean="0"/>
            </a:br>
            <a:r>
              <a:rPr lang="de-CH" sz="1400" smtClean="0"/>
              <a:t>Als Referenz-</a:t>
            </a:r>
            <a:r>
              <a:rPr lang="de-CH" sz="1400"/>
              <a:t>„Korn“ </a:t>
            </a:r>
            <a:r>
              <a:rPr lang="de-CH" sz="1400" smtClean="0"/>
              <a:t> bzw. –Stern dient eine kleine </a:t>
            </a:r>
            <a:r>
              <a:rPr lang="de-CH" sz="1400"/>
              <a:t>Scheibe auf dem </a:t>
            </a:r>
            <a:r>
              <a:rPr lang="de-CH" sz="1400" smtClean="0"/>
              <a:t>Drahtgitter, </a:t>
            </a:r>
            <a:br>
              <a:rPr lang="de-CH" sz="1400" smtClean="0"/>
            </a:br>
            <a:r>
              <a:rPr lang="de-CH" sz="1400" smtClean="0"/>
              <a:t>die  den Platz des </a:t>
            </a:r>
            <a:r>
              <a:rPr lang="de-CH" sz="1400" i="1" smtClean="0"/>
              <a:t>Sirius</a:t>
            </a:r>
            <a:r>
              <a:rPr lang="de-CH" sz="1400" smtClean="0"/>
              <a:t> einnimmt.</a:t>
            </a:r>
            <a:endParaRPr lang="de-CH" sz="14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05558"/>
            <a:ext cx="2694049" cy="28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98070"/>
            <a:ext cx="1661290" cy="288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75143" y="5889157"/>
            <a:ext cx="490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zu verschenken: Durchmesser/Breite =  128  cm, Höhe = 110  cm </a:t>
            </a:r>
            <a:endParaRPr lang="de-DE" sz="1400"/>
          </a:p>
        </p:txBody>
      </p:sp>
      <p:pic>
        <p:nvPicPr>
          <p:cNvPr id="1026" name="Picture 2" descr="C:\Users\holdi\Downloads\BadTölz\antikArmilla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9440"/>
            <a:ext cx="243757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9" y="520024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  antike Armillarsphäre, Zeno.org</a:t>
            </a:r>
            <a:endParaRPr 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323529" y="548680"/>
            <a:ext cx="491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 </a:t>
            </a:r>
            <a:r>
              <a:rPr lang="de-DE" sz="1600" smtClean="0"/>
              <a:t>1 antike </a:t>
            </a:r>
            <a:r>
              <a:rPr lang="de-DE" sz="1600"/>
              <a:t>Armillarsphäre:  Ringe gegeneinander </a:t>
            </a:r>
            <a:r>
              <a:rPr lang="de-DE" sz="1600" smtClean="0"/>
              <a:t>drehbar</a:t>
            </a:r>
            <a:endParaRPr lang="de-DE" sz="160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5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890255"/>
            <a:ext cx="10785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/>
          </a:p>
          <a:p>
            <a:r>
              <a:rPr lang="de-DE" sz="1400"/>
              <a:t>Der Begriff Armillarsphären-Sonnenuhr ist bisher unbekannt </a:t>
            </a:r>
            <a:r>
              <a:rPr lang="de-DE" sz="1400" smtClean="0"/>
              <a:t>(</a:t>
            </a:r>
            <a:r>
              <a:rPr lang="de-DE" sz="1400"/>
              <a:t>nicht in unseren beiden SUn-Katalogen).</a:t>
            </a:r>
          </a:p>
          <a:p>
            <a:r>
              <a:rPr lang="de-DE" sz="1400"/>
              <a:t>Bekannter und üblicher Begriff ist</a:t>
            </a:r>
            <a:r>
              <a:rPr lang="de-DE" sz="1400" i="1"/>
              <a:t> Äquatoriale Ring-Sonnenuhr</a:t>
            </a:r>
            <a:r>
              <a:rPr lang="de-DE" sz="1400" i="1" smtClean="0"/>
              <a:t>.</a:t>
            </a:r>
          </a:p>
          <a:p>
            <a:endParaRPr lang="de-DE" i="1"/>
          </a:p>
          <a:p>
            <a:r>
              <a:rPr lang="de-DE" i="1"/>
              <a:t>Äquatoriale Ring-Sonnenuhr</a:t>
            </a:r>
            <a:r>
              <a:rPr lang="de-DE"/>
              <a:t>: </a:t>
            </a:r>
            <a:endParaRPr lang="de-DE" smtClean="0"/>
          </a:p>
          <a:p>
            <a:r>
              <a:rPr lang="de-DE" smtClean="0"/>
              <a:t>mehrere Ringe (</a:t>
            </a:r>
            <a:r>
              <a:rPr lang="de-DE"/>
              <a:t>kugelförmig)   &gt;&gt;   </a:t>
            </a:r>
            <a:r>
              <a:rPr lang="de-DE" smtClean="0"/>
              <a:t>              3 Ringe    	           &gt;&gt;	     zwei Halbringe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67238"/>
            <a:ext cx="2868930" cy="3239770"/>
          </a:xfrm>
          <a:prstGeom prst="rect">
            <a:avLst/>
          </a:prstGeom>
        </p:spPr>
      </p:pic>
      <p:pic>
        <p:nvPicPr>
          <p:cNvPr id="4" name="Grafik 3" descr="C:\Users\holdi\Documents\homepage\sonnenuhren\armillar\Armillar-ab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67236"/>
            <a:ext cx="3207385" cy="322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52" y="2459933"/>
            <a:ext cx="2426335" cy="32397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6093296"/>
            <a:ext cx="6494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Der Polstab ist immer dabei; ein Ekliptik-Ring fehlt immer. </a:t>
            </a:r>
          </a:p>
          <a:p>
            <a:r>
              <a:rPr lang="de-CH" sz="1400"/>
              <a:t>Eine Armillarsphäre ist drehbar; eine SU ist es nicht.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5666174"/>
            <a:ext cx="82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 </a:t>
            </a:r>
            <a:r>
              <a:rPr lang="de-DE" sz="1400" smtClean="0"/>
              <a:t>Frankfurt</a:t>
            </a:r>
            <a:r>
              <a:rPr lang="de-DE" sz="1400"/>
              <a:t>, </a:t>
            </a:r>
            <a:r>
              <a:rPr lang="de-DE" sz="1400" i="1" smtClean="0"/>
              <a:t>Loske</a:t>
            </a:r>
            <a:r>
              <a:rPr lang="de-DE" sz="1400" smtClean="0"/>
              <a:t>		       Wikipedia		                    Rorschach, </a:t>
            </a:r>
            <a:r>
              <a:rPr lang="de-DE" sz="1400" i="1" smtClean="0"/>
              <a:t>Moore</a:t>
            </a:r>
            <a:endParaRPr lang="de-DE" sz="1400" i="1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4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8"/>
            <a:ext cx="1192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/>
              <a:t>Sonnenuhren von Werner Riegler</a:t>
            </a:r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913279" cy="39600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826376" y="5802045"/>
            <a:ext cx="347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Zweizeiger-Sonnenuhr</a:t>
            </a:r>
          </a:p>
          <a:p>
            <a:r>
              <a:rPr lang="de-DE" sz="1200" smtClean="0"/>
              <a:t>Variante der Bernhardtschen SU</a:t>
            </a:r>
            <a:endParaRPr lang="de-DE" sz="1200"/>
          </a:p>
        </p:txBody>
      </p:sp>
      <p:pic>
        <p:nvPicPr>
          <p:cNvPr id="4098" name="Picture 2" descr="C:\Users\holdi\Downloads\BadTölz\RiegDo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15473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31640" y="5802045"/>
            <a:ext cx="249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Armillarsphären-Sonnenuhr</a:t>
            </a:r>
          </a:p>
          <a:p>
            <a:r>
              <a:rPr lang="de-DE" sz="1200" smtClean="0"/>
              <a:t>Astronomische Sonnenuhr</a:t>
            </a:r>
            <a:endParaRPr lang="de-DE" sz="1200"/>
          </a:p>
        </p:txBody>
      </p:sp>
      <p:sp>
        <p:nvSpPr>
          <p:cNvPr id="5" name="Textfeld 4"/>
          <p:cNvSpPr txBox="1"/>
          <p:nvPr/>
        </p:nvSpPr>
        <p:spPr>
          <a:xfrm>
            <a:off x="1970394" y="6409043"/>
            <a:ext cx="6211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JKU                    Beide Instrumente befinden sich in Linz/Donau.                Solar-City</a:t>
            </a:r>
            <a:endParaRPr lang="de-DE" sz="12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8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481343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smtClean="0"/>
              <a:t>Werner Riegler</a:t>
            </a:r>
            <a:r>
              <a:rPr lang="de-CH" sz="1600" smtClean="0"/>
              <a:t>:</a:t>
            </a:r>
          </a:p>
          <a:p>
            <a:r>
              <a:rPr lang="de-CH" sz="1600" smtClean="0"/>
              <a:t>aus </a:t>
            </a:r>
            <a:r>
              <a:rPr lang="de-CH" sz="1600"/>
              <a:t>der Nähe von Linz stammend, lebt und arbeitet in Genf (CERN) als Physiker, </a:t>
            </a:r>
            <a:endParaRPr lang="de-CH" sz="1600" smtClean="0"/>
          </a:p>
          <a:p>
            <a:r>
              <a:rPr lang="de-CH" sz="1600"/>
              <a:t> </a:t>
            </a:r>
            <a:r>
              <a:rPr lang="de-CH" sz="1600" smtClean="0"/>
              <a:t>                       von ihm schon bekannt: „Doppelzeiger-SU</a:t>
            </a:r>
            <a:r>
              <a:rPr lang="de-CH" sz="1600"/>
              <a:t>“</a:t>
            </a:r>
          </a:p>
          <a:p>
            <a:r>
              <a:rPr lang="de-CH" sz="1600"/>
              <a:t>JKU Linz: </a:t>
            </a:r>
            <a:r>
              <a:rPr lang="de-CH" sz="1600" smtClean="0"/>
              <a:t> Die </a:t>
            </a:r>
            <a:r>
              <a:rPr lang="de-CH" sz="1600"/>
              <a:t>Fertigung der </a:t>
            </a:r>
            <a:r>
              <a:rPr lang="de-CH" sz="1600" i="1"/>
              <a:t>Riegler</a:t>
            </a:r>
            <a:r>
              <a:rPr lang="de-CH" sz="1600"/>
              <a:t>sche Sonnenuhr wurde </a:t>
            </a:r>
            <a:r>
              <a:rPr lang="de-CH" sz="1600" smtClean="0"/>
              <a:t>von </a:t>
            </a:r>
            <a:r>
              <a:rPr lang="de-CH" sz="1600"/>
              <a:t>der Universität  finanziert, </a:t>
            </a:r>
            <a:endParaRPr lang="de-CH" sz="1600" smtClean="0"/>
          </a:p>
          <a:p>
            <a:r>
              <a:rPr lang="de-CH" sz="1600"/>
              <a:t>	</a:t>
            </a:r>
            <a:r>
              <a:rPr lang="de-CH" sz="1600" smtClean="0"/>
              <a:t>      um sie zu besitzen und zu </a:t>
            </a:r>
            <a:r>
              <a:rPr lang="de-CH" sz="1600"/>
              <a:t>Ehren ihres Namenpatrons </a:t>
            </a:r>
            <a:r>
              <a:rPr lang="de-CH" sz="1600" smtClean="0"/>
              <a:t> (</a:t>
            </a:r>
            <a:r>
              <a:rPr lang="de-CH" sz="1600" i="1" smtClean="0"/>
              <a:t>Johannes Kepler</a:t>
            </a:r>
            <a:r>
              <a:rPr lang="de-CH" sz="1600" smtClean="0"/>
              <a:t>)</a:t>
            </a:r>
            <a:br>
              <a:rPr lang="de-CH" sz="1600" smtClean="0"/>
            </a:br>
            <a:r>
              <a:rPr lang="de-CH" sz="1600" smtClean="0"/>
              <a:t>	      als </a:t>
            </a:r>
            <a:r>
              <a:rPr lang="de-CH" sz="1600"/>
              <a:t>bewegliche Plastik </a:t>
            </a:r>
            <a:r>
              <a:rPr lang="de-CH" sz="1600" smtClean="0"/>
              <a:t>im </a:t>
            </a:r>
            <a:r>
              <a:rPr lang="de-CH" sz="1600"/>
              <a:t>Uni-Gelände </a:t>
            </a:r>
            <a:r>
              <a:rPr lang="de-CH" sz="1600" smtClean="0"/>
              <a:t>aufzustellen</a:t>
            </a:r>
            <a:r>
              <a:rPr lang="de-CH" sz="1600"/>
              <a:t>.</a:t>
            </a:r>
          </a:p>
          <a:p>
            <a:r>
              <a:rPr lang="de-CH" sz="1600"/>
              <a:t>	</a:t>
            </a:r>
            <a:r>
              <a:rPr lang="de-CH" sz="1600" smtClean="0"/>
              <a:t>Die </a:t>
            </a:r>
            <a:r>
              <a:rPr lang="de-CH" sz="1600"/>
              <a:t>beigegebenen </a:t>
            </a:r>
            <a:r>
              <a:rPr lang="de-CH" sz="1600" smtClean="0"/>
              <a:t>vielen </a:t>
            </a:r>
            <a:r>
              <a:rPr lang="de-CH" sz="1600"/>
              <a:t>Sternsymbole sollen an die von </a:t>
            </a:r>
            <a:r>
              <a:rPr lang="de-CH" sz="1600" i="1"/>
              <a:t>Kepler</a:t>
            </a:r>
            <a:r>
              <a:rPr lang="de-CH" sz="1600"/>
              <a:t> angeferigten </a:t>
            </a:r>
            <a:endParaRPr lang="de-CH" sz="1600" smtClean="0"/>
          </a:p>
          <a:p>
            <a:r>
              <a:rPr lang="de-CH" sz="1600"/>
              <a:t>	</a:t>
            </a:r>
            <a:r>
              <a:rPr lang="de-CH" sz="1600" smtClean="0"/>
              <a:t>      </a:t>
            </a:r>
            <a:r>
              <a:rPr lang="de-CH" sz="1600" i="1" smtClean="0"/>
              <a:t>Rudolphinischen Sterntafeln </a:t>
            </a:r>
            <a:r>
              <a:rPr lang="de-CH" sz="1600"/>
              <a:t>erinnern.</a:t>
            </a:r>
          </a:p>
          <a:p>
            <a:r>
              <a:rPr lang="de-CH" sz="1600"/>
              <a:t>	</a:t>
            </a:r>
            <a:r>
              <a:rPr lang="de-CH" sz="1600" i="1"/>
              <a:t>Riegler</a:t>
            </a:r>
            <a:r>
              <a:rPr lang="de-CH" sz="1600"/>
              <a:t>s primäres </a:t>
            </a:r>
            <a:r>
              <a:rPr lang="de-CH" sz="1600" smtClean="0"/>
              <a:t>Anliegen war, an </a:t>
            </a:r>
            <a:r>
              <a:rPr lang="de-CH" sz="1600"/>
              <a:t>die Keplerschen Gesetze </a:t>
            </a:r>
            <a:r>
              <a:rPr lang="de-CH" sz="1600" smtClean="0"/>
              <a:t>zu erinnern.</a:t>
            </a:r>
          </a:p>
          <a:p>
            <a:endParaRPr lang="de-CH" sz="1600" smtClean="0"/>
          </a:p>
          <a:p>
            <a:r>
              <a:rPr lang="de-CH" sz="1600" i="1" smtClean="0"/>
              <a:t>Werner Riegler</a:t>
            </a:r>
            <a:r>
              <a:rPr lang="de-CH" sz="1600" smtClean="0"/>
              <a:t>: Eine Astronomische Sonnenuhr, </a:t>
            </a:r>
          </a:p>
          <a:p>
            <a:r>
              <a:rPr lang="de-CH" sz="1600" smtClean="0"/>
              <a:t>Sonne + Zeit, #66, Dez. 23</a:t>
            </a:r>
            <a:endParaRPr lang="de-CH" sz="1600"/>
          </a:p>
          <a:p>
            <a:r>
              <a:rPr lang="de-CH" sz="1600" smtClean="0"/>
              <a:t>Zitate: </a:t>
            </a:r>
          </a:p>
          <a:p>
            <a:r>
              <a:rPr lang="de-CH" sz="1600" smtClean="0"/>
              <a:t>«</a:t>
            </a:r>
            <a:r>
              <a:rPr lang="de-CH" sz="1600"/>
              <a:t>Einer Armillarsphäre wurden drei Dinge hinzugefügt:»</a:t>
            </a:r>
          </a:p>
          <a:p>
            <a:r>
              <a:rPr lang="de-CH" sz="1600"/>
              <a:t> </a:t>
            </a:r>
            <a:r>
              <a:rPr lang="de-CH" sz="1600" smtClean="0"/>
              <a:t>   • mittlere Sonne entlang des (drehenden) Himmelsäquators</a:t>
            </a:r>
          </a:p>
          <a:p>
            <a:r>
              <a:rPr lang="de-CH" sz="1600"/>
              <a:t> </a:t>
            </a:r>
            <a:r>
              <a:rPr lang="de-CH" sz="1600" smtClean="0"/>
              <a:t>   • feststehender Himmelsäquator mit 24h-Zeitskala</a:t>
            </a:r>
          </a:p>
          <a:p>
            <a:r>
              <a:rPr lang="de-CH" sz="1600"/>
              <a:t> </a:t>
            </a:r>
            <a:r>
              <a:rPr lang="de-CH" sz="1600" smtClean="0"/>
              <a:t>   • Vorrichtung zum Ausrichten der Himmelskugel auf </a:t>
            </a:r>
          </a:p>
          <a:p>
            <a:r>
              <a:rPr lang="de-CH" sz="1600"/>
              <a:t> </a:t>
            </a:r>
            <a:r>
              <a:rPr lang="de-CH" sz="1600" smtClean="0"/>
              <a:t>      aktuellen Sonnenstand (Coulisse)</a:t>
            </a:r>
          </a:p>
          <a:p>
            <a:r>
              <a:rPr lang="de-CH" sz="1600" smtClean="0"/>
              <a:t>    </a:t>
            </a:r>
            <a:r>
              <a:rPr lang="de-CH" sz="1400" smtClean="0"/>
              <a:t>wahre Sonne entlang des Ekliptik-Ringes</a:t>
            </a:r>
          </a:p>
          <a:p>
            <a:r>
              <a:rPr lang="de-CH" sz="1600"/>
              <a:t>«.. eine Sonnenuhr zu bauen, bei der die Zeitgleichung direkt </a:t>
            </a:r>
            <a:endParaRPr lang="de-CH" sz="1600" smtClean="0"/>
          </a:p>
          <a:p>
            <a:r>
              <a:rPr lang="de-CH" sz="1600"/>
              <a:t> </a:t>
            </a:r>
            <a:r>
              <a:rPr lang="de-CH" sz="1600" smtClean="0"/>
              <a:t>    aus </a:t>
            </a:r>
            <a:r>
              <a:rPr lang="de-CH" sz="1600"/>
              <a:t>den wahren Ursachen </a:t>
            </a:r>
            <a:r>
              <a:rPr lang="de-CH" sz="1600" smtClean="0"/>
              <a:t> ersichtlich </a:t>
            </a:r>
            <a:r>
              <a:rPr lang="de-CH" sz="1600"/>
              <a:t>ist»</a:t>
            </a:r>
          </a:p>
          <a:p>
            <a:endParaRPr lang="de-CH" sz="1600" smtClean="0"/>
          </a:p>
          <a:p>
            <a:endParaRPr lang="de-CH"/>
          </a:p>
          <a:p>
            <a:r>
              <a:rPr lang="de-CH"/>
              <a:t>Wie hat </a:t>
            </a:r>
            <a:r>
              <a:rPr lang="de-CH" i="1"/>
              <a:t>Riegler</a:t>
            </a:r>
            <a:r>
              <a:rPr lang="de-CH"/>
              <a:t> seine Absicht verfolgt </a:t>
            </a:r>
            <a:endParaRPr lang="de-CH" smtClean="0"/>
          </a:p>
          <a:p>
            <a:r>
              <a:rPr lang="de-CH" smtClean="0"/>
              <a:t>und </a:t>
            </a:r>
            <a:r>
              <a:rPr lang="de-CH"/>
              <a:t>wie weit ist ihm das gelungen?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72" y="2898000"/>
            <a:ext cx="4006828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3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9" y="1226493"/>
            <a:ext cx="3358515" cy="306705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83568" y="460073"/>
            <a:ext cx="677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Wir beginnen  und schauen,  </a:t>
            </a:r>
            <a:r>
              <a:rPr lang="de-DE" sz="1400"/>
              <a:t>- außer der Reihe  - </a:t>
            </a:r>
            <a:r>
              <a:rPr lang="de-DE" sz="1400" smtClean="0"/>
              <a:t>ob</a:t>
            </a:r>
            <a:endParaRPr lang="de-DE" sz="1400"/>
          </a:p>
        </p:txBody>
      </p:sp>
      <p:sp>
        <p:nvSpPr>
          <p:cNvPr id="5" name="Textfeld 4"/>
          <p:cNvSpPr txBox="1"/>
          <p:nvPr/>
        </p:nvSpPr>
        <p:spPr>
          <a:xfrm>
            <a:off x="611560" y="764704"/>
            <a:ext cx="708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/>
              <a:t>«.. </a:t>
            </a:r>
            <a:r>
              <a:rPr lang="de-CH" i="1" smtClean="0"/>
              <a:t>die </a:t>
            </a:r>
            <a:r>
              <a:rPr lang="de-CH" i="1"/>
              <a:t>Zeitgleichung direkt </a:t>
            </a:r>
            <a:r>
              <a:rPr lang="de-CH" i="1" smtClean="0"/>
              <a:t>aus» </a:t>
            </a:r>
            <a:r>
              <a:rPr lang="de-CH" smtClean="0"/>
              <a:t>ihrer </a:t>
            </a:r>
            <a:r>
              <a:rPr lang="de-CH" b="1" smtClean="0"/>
              <a:t>zweiten</a:t>
            </a:r>
            <a:r>
              <a:rPr lang="de-CH" smtClean="0"/>
              <a:t> Ursache  </a:t>
            </a:r>
            <a:r>
              <a:rPr lang="de-CH" i="1" smtClean="0"/>
              <a:t>«ersichtlich ist.»</a:t>
            </a:r>
            <a:endParaRPr lang="de-CH" i="1"/>
          </a:p>
        </p:txBody>
      </p:sp>
      <p:sp>
        <p:nvSpPr>
          <p:cNvPr id="6" name="Textfeld 5"/>
          <p:cNvSpPr txBox="1"/>
          <p:nvPr/>
        </p:nvSpPr>
        <p:spPr>
          <a:xfrm>
            <a:off x="372320" y="4293543"/>
            <a:ext cx="13684462" cy="2202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smtClean="0">
                <a:ea typeface="Calibri"/>
                <a:cs typeface="Times New Roman"/>
              </a:rPr>
              <a:t>Diese Graphik ist wird üblicherweise bei der Behandlung der Wirkung der zweiten Ursache auf die Zeitgleichung </a:t>
            </a:r>
            <a:br>
              <a:rPr lang="de-DE" sz="1400" smtClean="0">
                <a:ea typeface="Calibri"/>
                <a:cs typeface="Times New Roman"/>
              </a:rPr>
            </a:br>
            <a:r>
              <a:rPr lang="de-DE" sz="1400" smtClean="0">
                <a:ea typeface="Calibri"/>
                <a:cs typeface="Times New Roman"/>
              </a:rPr>
              <a:t>benutzt. In unserer Sonnenuhr sind daraus alle geometrischen Elemente materiell vorhanden: </a:t>
            </a:r>
            <a:br>
              <a:rPr lang="de-DE" sz="1400" smtClean="0">
                <a:ea typeface="Calibri"/>
                <a:cs typeface="Times New Roman"/>
              </a:rPr>
            </a:br>
            <a:r>
              <a:rPr lang="de-DE" sz="1400" smtClean="0">
                <a:solidFill>
                  <a:schemeClr val="tx2"/>
                </a:solidFill>
                <a:ea typeface="Calibri"/>
                <a:cs typeface="Times New Roman"/>
              </a:rPr>
              <a:t>Ekliptik</a:t>
            </a:r>
            <a:r>
              <a:rPr lang="de-DE" sz="1400" smtClean="0">
                <a:ea typeface="Calibri"/>
                <a:cs typeface="Times New Roman"/>
              </a:rPr>
              <a:t>, </a:t>
            </a:r>
            <a:r>
              <a:rPr lang="de-DE" sz="1400" smtClean="0">
                <a:solidFill>
                  <a:srgbClr val="FF0000"/>
                </a:solidFill>
                <a:ea typeface="Calibri"/>
                <a:cs typeface="Times New Roman"/>
              </a:rPr>
              <a:t>Äquator</a:t>
            </a:r>
            <a:r>
              <a:rPr lang="de-DE" sz="1400" smtClean="0">
                <a:ea typeface="Calibri"/>
                <a:cs typeface="Times New Roman"/>
              </a:rPr>
              <a:t>, Himmelsachse, </a:t>
            </a:r>
            <a:r>
              <a:rPr lang="de-DE" sz="1400" smtClean="0">
                <a:solidFill>
                  <a:srgbClr val="00B050"/>
                </a:solidFill>
                <a:ea typeface="Calibri"/>
                <a:cs typeface="Times New Roman"/>
              </a:rPr>
              <a:t>Coulisse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>
                <a:ea typeface="Calibri"/>
                <a:cs typeface="Times New Roman"/>
              </a:rPr>
              <a:t>An einem bestimmten </a:t>
            </a:r>
            <a:r>
              <a:rPr lang="de-DE" sz="1400" smtClean="0">
                <a:ea typeface="Calibri"/>
                <a:cs typeface="Times New Roman"/>
              </a:rPr>
              <a:t>Tag  </a:t>
            </a:r>
            <a:r>
              <a:rPr lang="de-DE" sz="1400" b="1" smtClean="0">
                <a:ea typeface="Calibri"/>
                <a:cs typeface="Times New Roman"/>
              </a:rPr>
              <a:t>d</a:t>
            </a:r>
            <a:r>
              <a:rPr lang="de-DE" sz="1400" b="1" baseline="-25000" smtClean="0">
                <a:ea typeface="Calibri"/>
                <a:cs typeface="Times New Roman"/>
              </a:rPr>
              <a:t>1</a:t>
            </a:r>
            <a:r>
              <a:rPr lang="de-DE" sz="1400" smtClean="0">
                <a:ea typeface="Calibri"/>
                <a:cs typeface="Times New Roman"/>
              </a:rPr>
              <a:t> der </a:t>
            </a:r>
            <a:r>
              <a:rPr lang="de-DE" sz="1400">
                <a:ea typeface="Calibri"/>
                <a:cs typeface="Times New Roman"/>
              </a:rPr>
              <a:t>365 Tage  im Sonnenjahr nimmt die </a:t>
            </a:r>
            <a:r>
              <a:rPr lang="de-DE" sz="1400" smtClean="0">
                <a:ea typeface="Calibri"/>
                <a:cs typeface="Times New Roman"/>
              </a:rPr>
              <a:t>Wahre </a:t>
            </a:r>
            <a:r>
              <a:rPr lang="de-DE" sz="1400">
                <a:ea typeface="Calibri"/>
                <a:cs typeface="Times New Roman"/>
              </a:rPr>
              <a:t>Sonne einen </a:t>
            </a:r>
            <a:r>
              <a:rPr lang="de-DE" sz="1400" smtClean="0">
                <a:ea typeface="Calibri"/>
                <a:cs typeface="Times New Roman"/>
              </a:rPr>
              <a:t>bestimmten Platz </a:t>
            </a:r>
            <a:r>
              <a:rPr lang="de-DE" sz="1400">
                <a:ea typeface="Calibri"/>
                <a:cs typeface="Times New Roman"/>
              </a:rPr>
              <a:t>auf dem </a:t>
            </a:r>
            <a:r>
              <a:rPr lang="de-DE" sz="1400" smtClean="0">
                <a:ea typeface="Calibri"/>
                <a:cs typeface="Times New Roman"/>
              </a:rPr>
              <a:t/>
            </a:r>
            <a:br>
              <a:rPr lang="de-DE" sz="1400" smtClean="0">
                <a:ea typeface="Calibri"/>
                <a:cs typeface="Times New Roman"/>
              </a:rPr>
            </a:br>
            <a:r>
              <a:rPr lang="de-DE" sz="1400" smtClean="0">
                <a:ea typeface="Calibri"/>
                <a:cs typeface="Times New Roman"/>
              </a:rPr>
              <a:t>Ekliptik-Kreis </a:t>
            </a:r>
            <a:r>
              <a:rPr lang="de-DE" sz="1400">
                <a:ea typeface="Calibri"/>
                <a:cs typeface="Times New Roman"/>
              </a:rPr>
              <a:t>ein:  </a:t>
            </a:r>
            <a:r>
              <a:rPr lang="de-DE" sz="1400" b="1">
                <a:latin typeface="Symbol" panose="05050102010706020507" pitchFamily="18" charset="2"/>
                <a:ea typeface="Calibri"/>
                <a:cs typeface="Times New Roman"/>
              </a:rPr>
              <a:t>l</a:t>
            </a:r>
            <a:r>
              <a:rPr lang="de-DE" sz="1400" b="1">
                <a:ea typeface="Calibri"/>
                <a:cs typeface="Times New Roman"/>
              </a:rPr>
              <a:t> </a:t>
            </a:r>
            <a:r>
              <a:rPr lang="de-DE" sz="1400" b="1" smtClean="0">
                <a:ea typeface="Calibri"/>
                <a:cs typeface="Times New Roman"/>
              </a:rPr>
              <a:t>(d</a:t>
            </a:r>
            <a:r>
              <a:rPr lang="de-DE" sz="1400" b="1" baseline="-25000" smtClean="0">
                <a:ea typeface="Calibri"/>
                <a:cs typeface="Times New Roman"/>
              </a:rPr>
              <a:t>1</a:t>
            </a:r>
            <a:r>
              <a:rPr lang="de-DE" sz="1400" b="1" smtClean="0">
                <a:ea typeface="Calibri"/>
                <a:cs typeface="Times New Roman"/>
              </a:rPr>
              <a:t>)  </a:t>
            </a:r>
            <a:r>
              <a:rPr lang="de-DE" sz="1400" smtClean="0">
                <a:ea typeface="Calibri"/>
                <a:cs typeface="Times New Roman"/>
              </a:rPr>
              <a:t>(Details später bei erste Ursache). </a:t>
            </a:r>
            <a:br>
              <a:rPr lang="de-DE" sz="1400" smtClean="0">
                <a:ea typeface="Calibri"/>
                <a:cs typeface="Times New Roman"/>
              </a:rPr>
            </a:br>
            <a:r>
              <a:rPr lang="de-DE" sz="1400" smtClean="0">
                <a:ea typeface="Calibri"/>
                <a:cs typeface="Times New Roman"/>
              </a:rPr>
              <a:t>Wegen der </a:t>
            </a:r>
            <a:r>
              <a:rPr lang="de-DE" sz="1400">
                <a:ea typeface="Calibri"/>
                <a:cs typeface="Times New Roman"/>
              </a:rPr>
              <a:t>Schiefe der Himmels-/Erd-Achse wird der </a:t>
            </a:r>
            <a:r>
              <a:rPr lang="de-DE" sz="1400" smtClean="0">
                <a:ea typeface="Calibri"/>
                <a:cs typeface="Times New Roman"/>
              </a:rPr>
              <a:t>entsprechende </a:t>
            </a:r>
            <a:r>
              <a:rPr lang="de-DE" sz="1400">
                <a:ea typeface="Calibri"/>
                <a:cs typeface="Times New Roman"/>
              </a:rPr>
              <a:t>Winkel auf dem Äquator benötigt: </a:t>
            </a:r>
            <a:r>
              <a:rPr lang="de-DE" sz="1400" b="1">
                <a:latin typeface="Symbol" panose="05050102010706020507" pitchFamily="18" charset="2"/>
                <a:ea typeface="Calibri"/>
                <a:cs typeface="Times New Roman"/>
              </a:rPr>
              <a:t>a </a:t>
            </a:r>
            <a:r>
              <a:rPr lang="de-DE" sz="1400" b="1">
                <a:ea typeface="Calibri"/>
                <a:cs typeface="Times New Roman"/>
              </a:rPr>
              <a:t>(d1). </a:t>
            </a:r>
            <a:br>
              <a:rPr lang="de-DE" sz="1400" b="1">
                <a:ea typeface="Calibri"/>
                <a:cs typeface="Times New Roman"/>
              </a:rPr>
            </a:br>
            <a:r>
              <a:rPr lang="de-DE" sz="1400" smtClean="0">
                <a:ea typeface="Calibri"/>
                <a:cs typeface="Times New Roman"/>
              </a:rPr>
              <a:t>Denn die Tageszeit wird von der Drehung der Erde um die Erdachse bestimmt, während der von ihrer </a:t>
            </a:r>
            <a:br>
              <a:rPr lang="de-DE" sz="1400" smtClean="0">
                <a:ea typeface="Calibri"/>
                <a:cs typeface="Times New Roman"/>
              </a:rPr>
            </a:br>
            <a:r>
              <a:rPr lang="de-DE" sz="1400" smtClean="0">
                <a:ea typeface="Calibri"/>
                <a:cs typeface="Times New Roman"/>
              </a:rPr>
              <a:t>Jahreswanderung  stammende Anteil an der Tageszeit vorerst nur als ekliptikaler Winkel bekannt ist.</a:t>
            </a:r>
            <a:endParaRPr lang="de-DE" sz="1400">
              <a:ea typeface="Calibri"/>
              <a:cs typeface="Times New Roman"/>
            </a:endParaRPr>
          </a:p>
        </p:txBody>
      </p:sp>
      <p:pic>
        <p:nvPicPr>
          <p:cNvPr id="1027" name="Picture 3" descr="C:\Users\holdi\Downloads\BadTölz\Armill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0" y="1067429"/>
            <a:ext cx="349658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1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holdi\Downloads\BadTölz\U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603625" cy="28079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4283968" y="620688"/>
            <a:ext cx="5136549" cy="330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latin typeface="Arial"/>
                <a:ea typeface="Calibri"/>
              </a:rPr>
              <a:t>     </a:t>
            </a:r>
            <a:r>
              <a:rPr lang="de-DE">
                <a:latin typeface="Symbol" panose="05050102010706020507" pitchFamily="18" charset="2"/>
              </a:rPr>
              <a:t>a</a:t>
            </a:r>
            <a:r>
              <a:rPr lang="de-DE"/>
              <a:t> aus </a:t>
            </a:r>
            <a:r>
              <a:rPr lang="de-DE">
                <a:latin typeface="Symbol" panose="05050102010706020507" pitchFamily="18" charset="2"/>
              </a:rPr>
              <a:t>l :</a:t>
            </a:r>
          </a:p>
          <a:p>
            <a:r>
              <a:rPr lang="fr-CH" smtClean="0">
                <a:latin typeface="Symbol"/>
                <a:ea typeface="Calibri"/>
                <a:cs typeface="Times New Roman"/>
              </a:rPr>
              <a:t>      a(</a:t>
            </a:r>
            <a:r>
              <a:rPr lang="fr-CH" smtClean="0">
                <a:latin typeface="+mj-lt"/>
                <a:ea typeface="Calibri"/>
                <a:cs typeface="Times New Roman"/>
              </a:rPr>
              <a:t>d</a:t>
            </a:r>
            <a:r>
              <a:rPr lang="de-DE" baseline="-25000" smtClean="0">
                <a:latin typeface="Arial"/>
                <a:ea typeface="Calibri"/>
              </a:rPr>
              <a:t>1</a:t>
            </a:r>
            <a:r>
              <a:rPr lang="fr-CH" smtClean="0">
                <a:latin typeface="Symbol"/>
                <a:ea typeface="Calibri"/>
                <a:cs typeface="Times New Roman"/>
              </a:rPr>
              <a:t>) </a:t>
            </a:r>
            <a:r>
              <a:rPr lang="de-DE" smtClean="0">
                <a:latin typeface="Arial"/>
                <a:ea typeface="Calibri"/>
              </a:rPr>
              <a:t>= arctan ( tan</a:t>
            </a:r>
            <a:r>
              <a:rPr lang="fr-CH" smtClean="0">
                <a:latin typeface="Symbol"/>
                <a:ea typeface="Calibri"/>
                <a:cs typeface="Times New Roman"/>
              </a:rPr>
              <a:t>  l(</a:t>
            </a:r>
            <a:r>
              <a:rPr lang="fr-CH" smtClean="0">
                <a:latin typeface="+mj-lt"/>
                <a:ea typeface="Calibri"/>
                <a:cs typeface="Times New Roman"/>
              </a:rPr>
              <a:t>d</a:t>
            </a:r>
            <a:r>
              <a:rPr lang="de-DE" baseline="-25000" smtClean="0">
                <a:latin typeface="Arial"/>
                <a:ea typeface="Calibri"/>
              </a:rPr>
              <a:t>1</a:t>
            </a:r>
            <a:r>
              <a:rPr lang="fr-CH" smtClean="0">
                <a:latin typeface="Symbol"/>
                <a:ea typeface="Calibri"/>
                <a:cs typeface="Times New Roman"/>
              </a:rPr>
              <a:t> )</a:t>
            </a:r>
            <a:r>
              <a:rPr lang="de-DE" baseline="-25000" smtClean="0">
                <a:latin typeface="Arial"/>
                <a:ea typeface="Calibri"/>
              </a:rPr>
              <a:t> </a:t>
            </a:r>
            <a:r>
              <a:rPr lang="de-DE" smtClean="0">
                <a:ea typeface="Calibri"/>
                <a:cs typeface="Times New Roman"/>
              </a:rPr>
              <a:t>•</a:t>
            </a:r>
            <a:r>
              <a:rPr lang="fr-CH" smtClean="0">
                <a:latin typeface="Symbol"/>
                <a:ea typeface="Calibri"/>
                <a:cs typeface="Times New Roman"/>
              </a:rPr>
              <a:t> </a:t>
            </a:r>
            <a:r>
              <a:rPr lang="de-DE" smtClean="0">
                <a:latin typeface="Arial"/>
                <a:ea typeface="Calibri"/>
              </a:rPr>
              <a:t>cos</a:t>
            </a:r>
            <a:r>
              <a:rPr lang="fr-CH" smtClean="0">
                <a:latin typeface="Symbol"/>
                <a:ea typeface="Calibri"/>
                <a:cs typeface="Times New Roman"/>
              </a:rPr>
              <a:t>  e )   [*]</a:t>
            </a:r>
            <a:br>
              <a:rPr lang="fr-CH" smtClean="0">
                <a:latin typeface="Symbol"/>
                <a:ea typeface="Calibri"/>
                <a:cs typeface="Times New Roman"/>
              </a:rPr>
            </a:br>
            <a:endParaRPr lang="fr-CH" smtClean="0">
              <a:latin typeface="Symbol"/>
              <a:ea typeface="Calibri"/>
              <a:cs typeface="Times New Roman"/>
            </a:endParaRPr>
          </a:p>
          <a:p>
            <a:pPr marL="285750" indent="-285750">
              <a:buFont typeface="Symbol"/>
              <a:buChar char=" "/>
            </a:pPr>
            <a:r>
              <a:rPr lang="fr-CH" smtClean="0">
                <a:latin typeface="Symbol"/>
                <a:ea typeface="Calibri"/>
                <a:cs typeface="Times New Roman"/>
              </a:rPr>
              <a:t>a</a:t>
            </a:r>
            <a:r>
              <a:rPr lang="de-DE" baseline="-25000">
                <a:latin typeface="Arial"/>
                <a:ea typeface="Calibri"/>
              </a:rPr>
              <a:t>m</a:t>
            </a:r>
            <a:r>
              <a:rPr lang="fr-CH">
                <a:latin typeface="Symbol"/>
                <a:ea typeface="Calibri"/>
                <a:cs typeface="Times New Roman"/>
              </a:rPr>
              <a:t>(</a:t>
            </a:r>
            <a:r>
              <a:rPr lang="fr-CH">
                <a:ea typeface="Calibri"/>
                <a:cs typeface="Times New Roman"/>
              </a:rPr>
              <a:t>d</a:t>
            </a:r>
            <a:r>
              <a:rPr lang="de-DE" baseline="-25000">
                <a:latin typeface="Arial"/>
                <a:ea typeface="Calibri"/>
              </a:rPr>
              <a:t>1</a:t>
            </a:r>
            <a:r>
              <a:rPr lang="fr-CH">
                <a:latin typeface="Symbol"/>
                <a:ea typeface="Calibri"/>
                <a:cs typeface="Times New Roman"/>
              </a:rPr>
              <a:t>)</a:t>
            </a:r>
            <a:endParaRPr lang="de-DE">
              <a:ea typeface="Calibri"/>
              <a:cs typeface="Times New Roman"/>
            </a:endParaRPr>
          </a:p>
          <a:p>
            <a:pPr marL="285750" indent="-285750">
              <a:buFont typeface="Symbol"/>
              <a:buChar char=" "/>
            </a:pPr>
            <a:r>
              <a:rPr lang="de-DE" smtClean="0">
                <a:latin typeface="+mj-lt"/>
                <a:ea typeface="Calibri"/>
                <a:cs typeface="Times New Roman"/>
              </a:rPr>
              <a:t>=  Rektaszension einer Vergleichs- Sonne, die in täglich konstanten Schritten auf dem Äquator voranschreitet</a:t>
            </a:r>
            <a:endParaRPr lang="de-DE" baseline="-25000" smtClean="0">
              <a:latin typeface="+mj-lt"/>
              <a:ea typeface="Calibri"/>
            </a:endParaRPr>
          </a:p>
          <a:p>
            <a:pPr marL="285750" indent="-285750">
              <a:buFont typeface="Symbol"/>
              <a:buChar char=" "/>
            </a:pPr>
            <a:endParaRPr lang="fr-CH" smtClean="0">
              <a:latin typeface="+mj-lt"/>
              <a:ea typeface="Calibri"/>
              <a:cs typeface="Times New Roman"/>
            </a:endParaRPr>
          </a:p>
          <a:p>
            <a:r>
              <a:rPr lang="fr-CH" smtClean="0">
                <a:latin typeface="+mj-lt"/>
                <a:cs typeface="Times New Roman"/>
              </a:rPr>
              <a:t>       Zeitgleichung</a:t>
            </a:r>
            <a:endParaRPr lang="fr-CH">
              <a:latin typeface="+mj-lt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H" smtClean="0">
                <a:solidFill>
                  <a:prstClr val="black"/>
                </a:solidFill>
                <a:ea typeface="Calibri"/>
                <a:cs typeface="Times New Roman"/>
              </a:rPr>
              <a:t>       ZG (d</a:t>
            </a:r>
            <a:r>
              <a:rPr lang="de-DE" baseline="-25000" smtClean="0">
                <a:solidFill>
                  <a:prstClr val="black"/>
                </a:solidFill>
                <a:latin typeface="Arial"/>
                <a:ea typeface="Calibri"/>
              </a:rPr>
              <a:t>1</a:t>
            </a:r>
            <a:r>
              <a:rPr lang="fr-CH" smtClean="0">
                <a:solidFill>
                  <a:prstClr val="black"/>
                </a:solidFill>
                <a:latin typeface="Symbol"/>
                <a:ea typeface="Calibri"/>
                <a:cs typeface="Times New Roman"/>
              </a:rPr>
              <a:t>) </a:t>
            </a:r>
            <a:r>
              <a:rPr lang="de-DE" smtClean="0">
                <a:ea typeface="Calibri"/>
                <a:cs typeface="Times New Roman"/>
              </a:rPr>
              <a:t>= </a:t>
            </a:r>
            <a:r>
              <a:rPr lang="fr-CH" smtClean="0">
                <a:latin typeface="Symbol"/>
                <a:ea typeface="Calibri"/>
                <a:cs typeface="Times New Roman"/>
              </a:rPr>
              <a:t>a(</a:t>
            </a:r>
            <a:r>
              <a:rPr lang="fr-CH" smtClean="0">
                <a:ea typeface="Calibri"/>
                <a:cs typeface="Times New Roman"/>
              </a:rPr>
              <a:t>d</a:t>
            </a:r>
            <a:r>
              <a:rPr lang="de-DE" baseline="-25000" smtClean="0">
                <a:latin typeface="Arial"/>
                <a:ea typeface="Calibri"/>
              </a:rPr>
              <a:t>1</a:t>
            </a:r>
            <a:r>
              <a:rPr lang="fr-CH">
                <a:latin typeface="Symbol"/>
                <a:ea typeface="Calibri"/>
                <a:cs typeface="Times New Roman"/>
              </a:rPr>
              <a:t>) </a:t>
            </a:r>
            <a:r>
              <a:rPr lang="fr-CH" smtClean="0">
                <a:latin typeface="Symbol"/>
                <a:ea typeface="Calibri"/>
                <a:cs typeface="Times New Roman"/>
              </a:rPr>
              <a:t>- a</a:t>
            </a:r>
            <a:r>
              <a:rPr lang="de-DE" baseline="-25000" smtClean="0">
                <a:latin typeface="Arial"/>
                <a:ea typeface="Calibri"/>
              </a:rPr>
              <a:t>m</a:t>
            </a:r>
            <a:r>
              <a:rPr lang="fr-CH" smtClean="0">
                <a:latin typeface="Symbol"/>
                <a:ea typeface="Calibri"/>
                <a:cs typeface="Times New Roman"/>
              </a:rPr>
              <a:t>(</a:t>
            </a:r>
            <a:r>
              <a:rPr lang="fr-CH" smtClean="0">
                <a:ea typeface="Calibri"/>
                <a:cs typeface="Times New Roman"/>
              </a:rPr>
              <a:t>d</a:t>
            </a:r>
            <a:r>
              <a:rPr lang="de-DE" baseline="-25000" smtClean="0">
                <a:latin typeface="Arial"/>
                <a:ea typeface="Calibri"/>
              </a:rPr>
              <a:t>1</a:t>
            </a:r>
            <a:r>
              <a:rPr lang="fr-CH" smtClean="0">
                <a:latin typeface="Symbol"/>
                <a:ea typeface="Calibri"/>
                <a:cs typeface="Times New Roman"/>
              </a:rPr>
              <a:t>)</a:t>
            </a:r>
            <a:endParaRPr lang="de-DE" smtClean="0">
              <a:ea typeface="Calibri"/>
              <a:cs typeface="Times New Roman"/>
            </a:endParaRPr>
          </a:p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7504" y="4365104"/>
            <a:ext cx="935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Erfindungshöhe:</a:t>
            </a:r>
          </a:p>
          <a:p>
            <a:r>
              <a:rPr lang="de-DE" smtClean="0"/>
              <a:t>Das für die Ermittlung von </a:t>
            </a:r>
            <a:r>
              <a:rPr lang="de-DE">
                <a:latin typeface="Symbol" panose="05050102010706020507" pitchFamily="18" charset="2"/>
              </a:rPr>
              <a:t>a</a:t>
            </a:r>
            <a:r>
              <a:rPr lang="de-DE"/>
              <a:t> aus </a:t>
            </a:r>
            <a:r>
              <a:rPr lang="de-DE">
                <a:latin typeface="Symbol" panose="05050102010706020507" pitchFamily="18" charset="2"/>
              </a:rPr>
              <a:t>l </a:t>
            </a:r>
            <a:r>
              <a:rPr lang="de-DE" smtClean="0">
                <a:latin typeface="+mj-lt"/>
              </a:rPr>
              <a:t>benutzte </a:t>
            </a:r>
            <a:r>
              <a:rPr lang="de-DE" smtClean="0">
                <a:latin typeface="Symbol" panose="05050102010706020507" pitchFamily="18" charset="2"/>
              </a:rPr>
              <a:t> </a:t>
            </a:r>
            <a:r>
              <a:rPr lang="de-DE" smtClean="0"/>
              <a:t>sphärische Dreieck besteht materiell in </a:t>
            </a:r>
            <a:br>
              <a:rPr lang="de-DE" smtClean="0"/>
            </a:br>
            <a:r>
              <a:rPr lang="de-DE" smtClean="0"/>
              <a:t>der Sonnenuhr.</a:t>
            </a:r>
            <a:br>
              <a:rPr lang="de-DE" smtClean="0"/>
            </a:br>
            <a:r>
              <a:rPr lang="de-DE" smtClean="0"/>
              <a:t>Die Coulisse ermittelt wie ein Rechenschieber </a:t>
            </a:r>
            <a:r>
              <a:rPr lang="fr-CH">
                <a:latin typeface="Symbol"/>
                <a:ea typeface="Calibri"/>
                <a:cs typeface="Times New Roman"/>
              </a:rPr>
              <a:t>a(</a:t>
            </a:r>
            <a:r>
              <a:rPr lang="fr-CH">
                <a:ea typeface="Calibri"/>
                <a:cs typeface="Times New Roman"/>
              </a:rPr>
              <a:t>d</a:t>
            </a:r>
            <a:r>
              <a:rPr lang="de-DE" baseline="-25000">
                <a:latin typeface="Arial"/>
                <a:ea typeface="Calibri"/>
              </a:rPr>
              <a:t>1</a:t>
            </a:r>
            <a:r>
              <a:rPr lang="fr-CH">
                <a:latin typeface="Symbol"/>
                <a:ea typeface="Calibri"/>
                <a:cs typeface="Times New Roman"/>
              </a:rPr>
              <a:t>) </a:t>
            </a:r>
            <a:r>
              <a:rPr lang="fr-CH" smtClean="0">
                <a:latin typeface="Symbol"/>
                <a:ea typeface="Calibri"/>
                <a:cs typeface="Times New Roman"/>
              </a:rPr>
              <a:t> </a:t>
            </a:r>
            <a:r>
              <a:rPr lang="fr-CH" smtClean="0">
                <a:latin typeface="+mj-lt"/>
                <a:ea typeface="Calibri"/>
                <a:cs typeface="Times New Roman"/>
              </a:rPr>
              <a:t>aus </a:t>
            </a:r>
            <a:r>
              <a:rPr lang="de-DE" smtClean="0"/>
              <a:t>der sphärische Dreiecks-Beziehung [*].</a:t>
            </a:r>
          </a:p>
          <a:p>
            <a:endParaRPr lang="de-DE" smtClean="0"/>
          </a:p>
          <a:p>
            <a:r>
              <a:rPr lang="de-DE" b="1" u="sng" smtClean="0"/>
              <a:t>Ja</a:t>
            </a:r>
            <a:r>
              <a:rPr lang="de-DE" u="sng" smtClean="0"/>
              <a:t>, </a:t>
            </a:r>
            <a:r>
              <a:rPr lang="de-CH" u="sng" smtClean="0"/>
              <a:t>die </a:t>
            </a:r>
            <a:r>
              <a:rPr lang="de-CH" u="sng"/>
              <a:t>Zeitgleichung </a:t>
            </a:r>
            <a:r>
              <a:rPr lang="de-CH" u="sng" smtClean="0"/>
              <a:t>ist direkt aus </a:t>
            </a:r>
            <a:r>
              <a:rPr lang="de-CH" u="sng"/>
              <a:t>ihrer </a:t>
            </a:r>
            <a:r>
              <a:rPr lang="de-CH" b="1" u="sng"/>
              <a:t>zweiten</a:t>
            </a:r>
            <a:r>
              <a:rPr lang="de-CH" u="sng"/>
              <a:t> Ursache </a:t>
            </a:r>
            <a:r>
              <a:rPr lang="de-CH" u="sng" smtClean="0"/>
              <a:t>ersichtlich.</a:t>
            </a:r>
            <a:endParaRPr lang="de-CH" u="sng"/>
          </a:p>
          <a:p>
            <a:r>
              <a:rPr lang="de-DE" smtClean="0"/>
              <a:t/>
            </a:r>
            <a:br>
              <a:rPr lang="de-DE" smtClean="0"/>
            </a:b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A85-21BF-48C2-ABB4-0065D98D4C3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Bildschirmpräsentation (4:3)</PresentationFormat>
  <Paragraphs>176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Eine Armillarspären-Sonnenuhr Siegfried Wetzel Sonnenuhrentagung der DGC 2025 in Bad Tölz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holdi</dc:creator>
  <cp:lastModifiedBy>holdi</cp:lastModifiedBy>
  <cp:revision>112</cp:revision>
  <dcterms:created xsi:type="dcterms:W3CDTF">2025-01-31T21:32:09Z</dcterms:created>
  <dcterms:modified xsi:type="dcterms:W3CDTF">2025-06-03T20:09:41Z</dcterms:modified>
</cp:coreProperties>
</file>