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7" r:id="rId4"/>
    <p:sldId id="259" r:id="rId5"/>
    <p:sldId id="260" r:id="rId6"/>
    <p:sldId id="261" r:id="rId7"/>
    <p:sldId id="262" r:id="rId8"/>
    <p:sldId id="272" r:id="rId9"/>
    <p:sldId id="263" r:id="rId10"/>
    <p:sldId id="264" r:id="rId11"/>
    <p:sldId id="266" r:id="rId12"/>
    <p:sldId id="267" r:id="rId13"/>
    <p:sldId id="268" r:id="rId14"/>
    <p:sldId id="269" r:id="rId15"/>
    <p:sldId id="273" r:id="rId16"/>
    <p:sldId id="270" r:id="rId17"/>
    <p:sldId id="271" r:id="rId18"/>
    <p:sldId id="274" r:id="rId19"/>
    <p:sldId id="275"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87BCF-69F9-4B3C-BD18-77D6DD28EFE5}" type="datetimeFigureOut">
              <a:rPr lang="de-DE" smtClean="0"/>
              <a:t>13.10.2024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33792-B2FB-457A-B2A7-0AF87EAF856C}" type="slidenum">
              <a:rPr lang="de-DE" smtClean="0"/>
              <a:t>‹Nr.›</a:t>
            </a:fld>
            <a:endParaRPr lang="de-DE"/>
          </a:p>
        </p:txBody>
      </p:sp>
    </p:spTree>
    <p:extLst>
      <p:ext uri="{BB962C8B-B14F-4D97-AF65-F5344CB8AC3E}">
        <p14:creationId xmlns:p14="http://schemas.microsoft.com/office/powerpoint/2010/main" val="3242299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Titelblatt</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1</a:t>
            </a:fld>
            <a:endParaRPr lang="de-DE"/>
          </a:p>
        </p:txBody>
      </p:sp>
    </p:spTree>
    <p:extLst>
      <p:ext uri="{BB962C8B-B14F-4D97-AF65-F5344CB8AC3E}">
        <p14:creationId xmlns:p14="http://schemas.microsoft.com/office/powerpoint/2010/main" val="109819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Schema: gebr. </a:t>
            </a:r>
            <a:r>
              <a:rPr lang="de-DE" err="1" smtClean="0"/>
              <a:t>gnom</a:t>
            </a:r>
            <a:r>
              <a:rPr lang="de-DE" smtClean="0"/>
              <a:t>. </a:t>
            </a:r>
            <a:r>
              <a:rPr lang="de-DE" err="1" smtClean="0"/>
              <a:t>Proj</a:t>
            </a:r>
            <a:r>
              <a:rPr lang="de-DE" smtClean="0"/>
              <a:t>.</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11</a:t>
            </a:fld>
            <a:endParaRPr lang="de-DE"/>
          </a:p>
        </p:txBody>
      </p:sp>
    </p:spTree>
    <p:extLst>
      <p:ext uri="{BB962C8B-B14F-4D97-AF65-F5344CB8AC3E}">
        <p14:creationId xmlns:p14="http://schemas.microsoft.com/office/powerpoint/2010/main" val="321523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Schilt und </a:t>
            </a:r>
            <a:r>
              <a:rPr lang="de-DE" err="1" smtClean="0"/>
              <a:t>Heierli</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12</a:t>
            </a:fld>
            <a:endParaRPr lang="de-DE"/>
          </a:p>
        </p:txBody>
      </p:sp>
    </p:spTree>
    <p:extLst>
      <p:ext uri="{BB962C8B-B14F-4D97-AF65-F5344CB8AC3E}">
        <p14:creationId xmlns:p14="http://schemas.microsoft.com/office/powerpoint/2010/main" val="335108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smtClean="0"/>
              <a:t>Heierli</a:t>
            </a:r>
            <a:r>
              <a:rPr lang="de-DE" smtClean="0"/>
              <a:t>: Ellipsenformel</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13</a:t>
            </a:fld>
            <a:endParaRPr lang="de-DE"/>
          </a:p>
        </p:txBody>
      </p:sp>
    </p:spTree>
    <p:extLst>
      <p:ext uri="{BB962C8B-B14F-4D97-AF65-F5344CB8AC3E}">
        <p14:creationId xmlns:p14="http://schemas.microsoft.com/office/powerpoint/2010/main" val="148164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smtClean="0"/>
              <a:t>Heierlis</a:t>
            </a:r>
            <a:r>
              <a:rPr lang="de-DE" smtClean="0"/>
              <a:t> SU mit passendem überlagertem Erde-Bild</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14</a:t>
            </a:fld>
            <a:endParaRPr lang="de-DE"/>
          </a:p>
        </p:txBody>
      </p:sp>
    </p:spTree>
    <p:extLst>
      <p:ext uri="{BB962C8B-B14F-4D97-AF65-F5344CB8AC3E}">
        <p14:creationId xmlns:p14="http://schemas.microsoft.com/office/powerpoint/2010/main" val="76007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wie </a:t>
            </a:r>
            <a:r>
              <a:rPr lang="de-DE" err="1" smtClean="0"/>
              <a:t>Schilt‘s</a:t>
            </a:r>
            <a:r>
              <a:rPr lang="de-DE" smtClean="0"/>
              <a:t> SU ist</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16</a:t>
            </a:fld>
            <a:endParaRPr lang="de-DE"/>
          </a:p>
        </p:txBody>
      </p:sp>
    </p:spTree>
    <p:extLst>
      <p:ext uri="{BB962C8B-B14F-4D97-AF65-F5344CB8AC3E}">
        <p14:creationId xmlns:p14="http://schemas.microsoft.com/office/powerpoint/2010/main" val="418474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smtClean="0"/>
              <a:t>Lobsiger‘s</a:t>
            </a:r>
            <a:r>
              <a:rPr lang="de-DE" smtClean="0"/>
              <a:t> SU</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17</a:t>
            </a:fld>
            <a:endParaRPr lang="de-DE"/>
          </a:p>
        </p:txBody>
      </p:sp>
    </p:spTree>
    <p:extLst>
      <p:ext uri="{BB962C8B-B14F-4D97-AF65-F5344CB8AC3E}">
        <p14:creationId xmlns:p14="http://schemas.microsoft.com/office/powerpoint/2010/main" val="201929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Was ist gemeint</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2</a:t>
            </a:fld>
            <a:endParaRPr lang="de-DE"/>
          </a:p>
        </p:txBody>
      </p:sp>
    </p:spTree>
    <p:extLst>
      <p:ext uri="{BB962C8B-B14F-4D97-AF65-F5344CB8AC3E}">
        <p14:creationId xmlns:p14="http://schemas.microsoft.com/office/powerpoint/2010/main" val="151704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bisher bekannte </a:t>
            </a:r>
            <a:r>
              <a:rPr lang="de-DE" err="1" smtClean="0"/>
              <a:t>SUn</a:t>
            </a:r>
            <a:r>
              <a:rPr lang="de-DE" baseline="0" smtClean="0"/>
              <a:t> mit Lichtbrechung 1</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3</a:t>
            </a:fld>
            <a:endParaRPr lang="de-DE"/>
          </a:p>
        </p:txBody>
      </p:sp>
    </p:spTree>
    <p:extLst>
      <p:ext uri="{BB962C8B-B14F-4D97-AF65-F5344CB8AC3E}">
        <p14:creationId xmlns:p14="http://schemas.microsoft.com/office/powerpoint/2010/main" val="83636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mtClean="0"/>
              <a:t>bisher bekannte </a:t>
            </a:r>
            <a:r>
              <a:rPr lang="de-CH" err="1" smtClean="0"/>
              <a:t>SUn</a:t>
            </a:r>
            <a:r>
              <a:rPr lang="de-CH" smtClean="0"/>
              <a:t> mit Lichtbrechung 2</a:t>
            </a:r>
            <a:endParaRPr lang="de-CH"/>
          </a:p>
        </p:txBody>
      </p:sp>
      <p:sp>
        <p:nvSpPr>
          <p:cNvPr id="4" name="Foliennummernplatzhalter 3"/>
          <p:cNvSpPr>
            <a:spLocks noGrp="1"/>
          </p:cNvSpPr>
          <p:nvPr>
            <p:ph type="sldNum" sz="quarter" idx="10"/>
          </p:nvPr>
        </p:nvSpPr>
        <p:spPr/>
        <p:txBody>
          <a:bodyPr/>
          <a:lstStyle/>
          <a:p>
            <a:fld id="{D5F33792-B2FB-457A-B2A7-0AF87EAF856C}" type="slidenum">
              <a:rPr lang="de-DE" smtClean="0"/>
              <a:t>4</a:t>
            </a:fld>
            <a:endParaRPr lang="de-DE"/>
          </a:p>
        </p:txBody>
      </p:sp>
    </p:spTree>
    <p:extLst>
      <p:ext uri="{BB962C8B-B14F-4D97-AF65-F5344CB8AC3E}">
        <p14:creationId xmlns:p14="http://schemas.microsoft.com/office/powerpoint/2010/main" val="252245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smtClean="0"/>
              <a:t>Heierli</a:t>
            </a:r>
            <a:r>
              <a:rPr lang="de-DE" smtClean="0"/>
              <a:t>-“Rosette“</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5</a:t>
            </a:fld>
            <a:endParaRPr lang="de-DE"/>
          </a:p>
        </p:txBody>
      </p:sp>
    </p:spTree>
    <p:extLst>
      <p:ext uri="{BB962C8B-B14F-4D97-AF65-F5344CB8AC3E}">
        <p14:creationId xmlns:p14="http://schemas.microsoft.com/office/powerpoint/2010/main" val="310072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smtClean="0"/>
              <a:t>helios-subsolaris</a:t>
            </a:r>
            <a:r>
              <a:rPr lang="de-DE" smtClean="0"/>
              <a:t> u.a.</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6</a:t>
            </a:fld>
            <a:endParaRPr lang="de-DE"/>
          </a:p>
        </p:txBody>
      </p:sp>
    </p:spTree>
    <p:extLst>
      <p:ext uri="{BB962C8B-B14F-4D97-AF65-F5344CB8AC3E}">
        <p14:creationId xmlns:p14="http://schemas.microsoft.com/office/powerpoint/2010/main" val="17129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„Rosette“, ihr Wesen</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7</a:t>
            </a:fld>
            <a:endParaRPr lang="de-DE"/>
          </a:p>
        </p:txBody>
      </p:sp>
    </p:spTree>
    <p:extLst>
      <p:ext uri="{BB962C8B-B14F-4D97-AF65-F5344CB8AC3E}">
        <p14:creationId xmlns:p14="http://schemas.microsoft.com/office/powerpoint/2010/main" val="356642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smtClean="0"/>
              <a:t>gnom</a:t>
            </a:r>
            <a:r>
              <a:rPr lang="de-DE" baseline="0" smtClean="0"/>
              <a:t> </a:t>
            </a:r>
            <a:r>
              <a:rPr lang="de-DE" err="1" smtClean="0"/>
              <a:t>Proj</a:t>
            </a:r>
            <a:r>
              <a:rPr lang="de-DE" smtClean="0"/>
              <a:t>. Von Himmel und Erde: verzerrt und gegen </a:t>
            </a:r>
            <a:r>
              <a:rPr lang="de-DE" err="1" smtClean="0"/>
              <a:t>unendl</a:t>
            </a:r>
            <a:r>
              <a:rPr lang="de-DE" smtClean="0"/>
              <a:t>. gehend</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9</a:t>
            </a:fld>
            <a:endParaRPr lang="de-DE"/>
          </a:p>
        </p:txBody>
      </p:sp>
    </p:spTree>
    <p:extLst>
      <p:ext uri="{BB962C8B-B14F-4D97-AF65-F5344CB8AC3E}">
        <p14:creationId xmlns:p14="http://schemas.microsoft.com/office/powerpoint/2010/main" val="2846297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3D-Modell: </a:t>
            </a:r>
            <a:r>
              <a:rPr lang="de-DE" err="1" smtClean="0"/>
              <a:t>unverzerrt</a:t>
            </a:r>
            <a:endParaRPr lang="de-DE"/>
          </a:p>
        </p:txBody>
      </p:sp>
      <p:sp>
        <p:nvSpPr>
          <p:cNvPr id="4" name="Foliennummernplatzhalter 3"/>
          <p:cNvSpPr>
            <a:spLocks noGrp="1"/>
          </p:cNvSpPr>
          <p:nvPr>
            <p:ph type="sldNum" sz="quarter" idx="10"/>
          </p:nvPr>
        </p:nvSpPr>
        <p:spPr/>
        <p:txBody>
          <a:bodyPr/>
          <a:lstStyle/>
          <a:p>
            <a:fld id="{D5F33792-B2FB-457A-B2A7-0AF87EAF856C}" type="slidenum">
              <a:rPr lang="de-DE" smtClean="0"/>
              <a:t>10</a:t>
            </a:fld>
            <a:endParaRPr lang="de-DE"/>
          </a:p>
        </p:txBody>
      </p:sp>
    </p:spTree>
    <p:extLst>
      <p:ext uri="{BB962C8B-B14F-4D97-AF65-F5344CB8AC3E}">
        <p14:creationId xmlns:p14="http://schemas.microsoft.com/office/powerpoint/2010/main" val="31663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8112817-504F-4558-900D-D3C9AE390BE4}" type="datetime1">
              <a:rPr lang="de-DE" smtClean="0"/>
              <a:t>13.10.2024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5BD2B3F-00E6-4F9B-8D56-F5FC049310AB}" type="slidenum">
              <a:rPr lang="de-DE" smtClean="0"/>
              <a:t>‹Nr.›</a:t>
            </a:fld>
            <a:endParaRPr lang="de-DE"/>
          </a:p>
        </p:txBody>
      </p:sp>
    </p:spTree>
    <p:extLst>
      <p:ext uri="{BB962C8B-B14F-4D97-AF65-F5344CB8AC3E}">
        <p14:creationId xmlns:p14="http://schemas.microsoft.com/office/powerpoint/2010/main" val="494304247"/>
      </p:ext>
    </p:extLst>
  </p:cSld>
  <p:clrMapOvr>
    <a:masterClrMapping/>
  </p:clrMapOvr>
  <p:transition spd="slow"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45DC1DF-B4C9-452E-AC75-98D1040BC5FC}" type="datetime1">
              <a:rPr lang="de-DE" smtClean="0"/>
              <a:t>13.10.2024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5BD2B3F-00E6-4F9B-8D56-F5FC049310AB}" type="slidenum">
              <a:rPr lang="de-DE" smtClean="0"/>
              <a:t>‹Nr.›</a:t>
            </a:fld>
            <a:endParaRPr lang="de-DE"/>
          </a:p>
        </p:txBody>
      </p:sp>
    </p:spTree>
    <p:extLst>
      <p:ext uri="{BB962C8B-B14F-4D97-AF65-F5344CB8AC3E}">
        <p14:creationId xmlns:p14="http://schemas.microsoft.com/office/powerpoint/2010/main" val="1438361008"/>
      </p:ext>
    </p:extLst>
  </p:cSld>
  <p:clrMapOvr>
    <a:masterClrMapping/>
  </p:clrMapOvr>
  <p:transition spd="slow"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9C9E2A-185E-41D1-B700-528EC1A7333E}" type="datetime1">
              <a:rPr lang="de-DE" smtClean="0"/>
              <a:t>13.10.2024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5BD2B3F-00E6-4F9B-8D56-F5FC049310AB}" type="slidenum">
              <a:rPr lang="de-DE" smtClean="0"/>
              <a:t>‹Nr.›</a:t>
            </a:fld>
            <a:endParaRPr lang="de-DE"/>
          </a:p>
        </p:txBody>
      </p:sp>
    </p:spTree>
    <p:extLst>
      <p:ext uri="{BB962C8B-B14F-4D97-AF65-F5344CB8AC3E}">
        <p14:creationId xmlns:p14="http://schemas.microsoft.com/office/powerpoint/2010/main" val="61754456"/>
      </p:ext>
    </p:extLst>
  </p:cSld>
  <p:clrMapOvr>
    <a:masterClrMapping/>
  </p:clrMapOvr>
  <p:transition spd="slow"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9F53773-56FD-4165-BEB6-E4D74FE73CCF}" type="datetime1">
              <a:rPr lang="de-DE" smtClean="0"/>
              <a:t>13.10.2024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5BD2B3F-00E6-4F9B-8D56-F5FC049310AB}" type="slidenum">
              <a:rPr lang="de-DE" smtClean="0"/>
              <a:t>‹Nr.›</a:t>
            </a:fld>
            <a:endParaRPr lang="de-DE"/>
          </a:p>
        </p:txBody>
      </p:sp>
    </p:spTree>
    <p:extLst>
      <p:ext uri="{BB962C8B-B14F-4D97-AF65-F5344CB8AC3E}">
        <p14:creationId xmlns:p14="http://schemas.microsoft.com/office/powerpoint/2010/main" val="4212981487"/>
      </p:ext>
    </p:extLst>
  </p:cSld>
  <p:clrMapOvr>
    <a:masterClrMapping/>
  </p:clrMapOvr>
  <p:transition spd="slow"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6A85437-5E4D-4681-BA0C-13E7323DB133}" type="datetime1">
              <a:rPr lang="de-DE" smtClean="0"/>
              <a:t>13.10.2024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5BD2B3F-00E6-4F9B-8D56-F5FC049310AB}" type="slidenum">
              <a:rPr lang="de-DE" smtClean="0"/>
              <a:t>‹Nr.›</a:t>
            </a:fld>
            <a:endParaRPr lang="de-DE"/>
          </a:p>
        </p:txBody>
      </p:sp>
    </p:spTree>
    <p:extLst>
      <p:ext uri="{BB962C8B-B14F-4D97-AF65-F5344CB8AC3E}">
        <p14:creationId xmlns:p14="http://schemas.microsoft.com/office/powerpoint/2010/main" val="2123099638"/>
      </p:ext>
    </p:extLst>
  </p:cSld>
  <p:clrMapOvr>
    <a:masterClrMapping/>
  </p:clrMapOvr>
  <p:transition spd="slow"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217D97E-8E6B-4814-AE2F-FC1E427EDC96}" type="datetime1">
              <a:rPr lang="de-DE" smtClean="0"/>
              <a:t>13.10.2024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5BD2B3F-00E6-4F9B-8D56-F5FC049310AB}" type="slidenum">
              <a:rPr lang="de-DE" smtClean="0"/>
              <a:t>‹Nr.›</a:t>
            </a:fld>
            <a:endParaRPr lang="de-DE"/>
          </a:p>
        </p:txBody>
      </p:sp>
    </p:spTree>
    <p:extLst>
      <p:ext uri="{BB962C8B-B14F-4D97-AF65-F5344CB8AC3E}">
        <p14:creationId xmlns:p14="http://schemas.microsoft.com/office/powerpoint/2010/main" val="2187741925"/>
      </p:ext>
    </p:extLst>
  </p:cSld>
  <p:clrMapOvr>
    <a:masterClrMapping/>
  </p:clrMapOvr>
  <p:transition spd="slow"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9A85B3A-A80D-4DA6-96F9-8EE0EE0C157B}" type="datetime1">
              <a:rPr lang="de-DE" smtClean="0"/>
              <a:t>13.10.2024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5BD2B3F-00E6-4F9B-8D56-F5FC049310AB}" type="slidenum">
              <a:rPr lang="de-DE" smtClean="0"/>
              <a:t>‹Nr.›</a:t>
            </a:fld>
            <a:endParaRPr lang="de-DE"/>
          </a:p>
        </p:txBody>
      </p:sp>
    </p:spTree>
    <p:extLst>
      <p:ext uri="{BB962C8B-B14F-4D97-AF65-F5344CB8AC3E}">
        <p14:creationId xmlns:p14="http://schemas.microsoft.com/office/powerpoint/2010/main" val="3282518079"/>
      </p:ext>
    </p:extLst>
  </p:cSld>
  <p:clrMapOvr>
    <a:masterClrMapping/>
  </p:clrMapOvr>
  <p:transition spd="slow"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07D3609-91B3-45E0-BF86-48BAF9EBACDB}" type="datetime1">
              <a:rPr lang="de-DE" smtClean="0"/>
              <a:t>13.10.2024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5BD2B3F-00E6-4F9B-8D56-F5FC049310AB}" type="slidenum">
              <a:rPr lang="de-DE" smtClean="0"/>
              <a:t>‹Nr.›</a:t>
            </a:fld>
            <a:endParaRPr lang="de-DE"/>
          </a:p>
        </p:txBody>
      </p:sp>
    </p:spTree>
    <p:extLst>
      <p:ext uri="{BB962C8B-B14F-4D97-AF65-F5344CB8AC3E}">
        <p14:creationId xmlns:p14="http://schemas.microsoft.com/office/powerpoint/2010/main" val="2271765911"/>
      </p:ext>
    </p:extLst>
  </p:cSld>
  <p:clrMapOvr>
    <a:masterClrMapping/>
  </p:clrMapOvr>
  <p:transition spd="slow"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B8BEA3D-9EF7-4276-973B-2EC65695ACF5}" type="datetime1">
              <a:rPr lang="de-DE" smtClean="0"/>
              <a:t>13.10.2024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5BD2B3F-00E6-4F9B-8D56-F5FC049310AB}" type="slidenum">
              <a:rPr lang="de-DE" smtClean="0"/>
              <a:t>‹Nr.›</a:t>
            </a:fld>
            <a:endParaRPr lang="de-DE"/>
          </a:p>
        </p:txBody>
      </p:sp>
    </p:spTree>
    <p:extLst>
      <p:ext uri="{BB962C8B-B14F-4D97-AF65-F5344CB8AC3E}">
        <p14:creationId xmlns:p14="http://schemas.microsoft.com/office/powerpoint/2010/main" val="787818549"/>
      </p:ext>
    </p:extLst>
  </p:cSld>
  <p:clrMapOvr>
    <a:masterClrMapping/>
  </p:clrMapOvr>
  <p:transition spd="slow"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4224497-C1F3-496E-9C9F-7B69AEF59908}" type="datetime1">
              <a:rPr lang="de-DE" smtClean="0"/>
              <a:t>13.10.2024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5BD2B3F-00E6-4F9B-8D56-F5FC049310AB}" type="slidenum">
              <a:rPr lang="de-DE" smtClean="0"/>
              <a:t>‹Nr.›</a:t>
            </a:fld>
            <a:endParaRPr lang="de-DE"/>
          </a:p>
        </p:txBody>
      </p:sp>
    </p:spTree>
    <p:extLst>
      <p:ext uri="{BB962C8B-B14F-4D97-AF65-F5344CB8AC3E}">
        <p14:creationId xmlns:p14="http://schemas.microsoft.com/office/powerpoint/2010/main" val="3409732396"/>
      </p:ext>
    </p:extLst>
  </p:cSld>
  <p:clrMapOvr>
    <a:masterClrMapping/>
  </p:clrMapOvr>
  <p:transition spd="slow"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6EB113C-1821-4DC6-A26A-0D5A442918DF}" type="datetime1">
              <a:rPr lang="de-DE" smtClean="0"/>
              <a:t>13.10.2024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5BD2B3F-00E6-4F9B-8D56-F5FC049310AB}" type="slidenum">
              <a:rPr lang="de-DE" smtClean="0"/>
              <a:t>‹Nr.›</a:t>
            </a:fld>
            <a:endParaRPr lang="de-DE"/>
          </a:p>
        </p:txBody>
      </p:sp>
    </p:spTree>
    <p:extLst>
      <p:ext uri="{BB962C8B-B14F-4D97-AF65-F5344CB8AC3E}">
        <p14:creationId xmlns:p14="http://schemas.microsoft.com/office/powerpoint/2010/main" val="624700347"/>
      </p:ext>
    </p:extLst>
  </p:cSld>
  <p:clrMapOvr>
    <a:masterClrMapping/>
  </p:clrMapOvr>
  <p:transition spd="slow"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3CF-595A-4BFB-B331-CAD4067FFE3A}" type="datetime1">
              <a:rPr lang="de-DE" smtClean="0"/>
              <a:t>13.10.2024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D2B3F-00E6-4F9B-8D56-F5FC049310AB}" type="slidenum">
              <a:rPr lang="de-DE" smtClean="0"/>
              <a:t>‹Nr.›</a:t>
            </a:fld>
            <a:endParaRPr lang="de-DE"/>
          </a:p>
        </p:txBody>
      </p:sp>
    </p:spTree>
    <p:extLst>
      <p:ext uri="{BB962C8B-B14F-4D97-AF65-F5344CB8AC3E}">
        <p14:creationId xmlns:p14="http://schemas.microsoft.com/office/powerpoint/2010/main" val="308843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CH" sz="3200"/>
              <a:t>Siegfried </a:t>
            </a:r>
            <a:r>
              <a:rPr lang="de-CH" sz="3200" smtClean="0"/>
              <a:t>Wetzel</a:t>
            </a:r>
            <a:r>
              <a:rPr lang="de-CH" sz="3200"/>
              <a:t/>
            </a:r>
            <a:br>
              <a:rPr lang="de-CH" sz="3200"/>
            </a:br>
            <a:r>
              <a:rPr lang="de-CH"/>
              <a:t>Sonnenuhren </a:t>
            </a:r>
            <a:r>
              <a:rPr lang="de-CH" smtClean="0"/>
              <a:t>mit Lichtbrechung</a:t>
            </a:r>
            <a:endParaRPr lang="de-DE"/>
          </a:p>
        </p:txBody>
      </p:sp>
      <p:sp>
        <p:nvSpPr>
          <p:cNvPr id="3" name="Untertitel 2"/>
          <p:cNvSpPr>
            <a:spLocks noGrp="1"/>
          </p:cNvSpPr>
          <p:nvPr>
            <p:ph type="subTitle" idx="1"/>
          </p:nvPr>
        </p:nvSpPr>
        <p:spPr/>
        <p:txBody>
          <a:bodyPr>
            <a:normAutofit fontScale="92500"/>
          </a:bodyPr>
          <a:lstStyle/>
          <a:p>
            <a:r>
              <a:rPr lang="de-CH" smtClean="0">
                <a:solidFill>
                  <a:schemeClr val="tx1"/>
                </a:solidFill>
              </a:rPr>
              <a:t>Österreichischer Astronomischer Verein</a:t>
            </a:r>
            <a:br>
              <a:rPr lang="de-CH" smtClean="0">
                <a:solidFill>
                  <a:schemeClr val="tx1"/>
                </a:solidFill>
              </a:rPr>
            </a:br>
            <a:r>
              <a:rPr lang="de-CH" smtClean="0">
                <a:solidFill>
                  <a:schemeClr val="tx1"/>
                </a:solidFill>
              </a:rPr>
              <a:t>Sonnenuhrentagung </a:t>
            </a:r>
            <a:r>
              <a:rPr lang="de-CH">
                <a:solidFill>
                  <a:schemeClr val="tx1"/>
                </a:solidFill>
              </a:rPr>
              <a:t>2024 in </a:t>
            </a:r>
            <a:r>
              <a:rPr lang="de-CH" smtClean="0">
                <a:solidFill>
                  <a:schemeClr val="tx1"/>
                </a:solidFill>
              </a:rPr>
              <a:t>Wien</a:t>
            </a:r>
          </a:p>
          <a:p>
            <a:r>
              <a:rPr lang="de-CH" smtClean="0">
                <a:solidFill>
                  <a:schemeClr val="tx1"/>
                </a:solidFill>
              </a:rPr>
              <a:t>27. September 2024</a:t>
            </a:r>
            <a:endParaRPr lang="de-CH">
              <a:solidFill>
                <a:schemeClr val="tx1"/>
              </a:solidFill>
            </a:endParaRPr>
          </a:p>
        </p:txBody>
      </p:sp>
      <p:sp>
        <p:nvSpPr>
          <p:cNvPr id="4" name="Foliennummernplatzhalter 3"/>
          <p:cNvSpPr>
            <a:spLocks noGrp="1"/>
          </p:cNvSpPr>
          <p:nvPr>
            <p:ph type="sldNum" sz="quarter" idx="12"/>
          </p:nvPr>
        </p:nvSpPr>
        <p:spPr/>
        <p:txBody>
          <a:bodyPr/>
          <a:lstStyle/>
          <a:p>
            <a:fld id="{15BD2B3F-00E6-4F9B-8D56-F5FC049310AB}" type="slidenum">
              <a:rPr lang="de-DE" smtClean="0"/>
              <a:t>1</a:t>
            </a:fld>
            <a:endParaRPr lang="de-DE"/>
          </a:p>
        </p:txBody>
      </p:sp>
    </p:spTree>
    <p:extLst>
      <p:ext uri="{BB962C8B-B14F-4D97-AF65-F5344CB8AC3E}">
        <p14:creationId xmlns:p14="http://schemas.microsoft.com/office/powerpoint/2010/main" val="1777574182"/>
      </p:ext>
    </p:extLst>
  </p:cSld>
  <p:clrMapOvr>
    <a:masterClrMapping/>
  </p:clrMapOvr>
  <p:transition spd="slow" advTm="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4624"/>
            <a:ext cx="8712968" cy="1323439"/>
          </a:xfrm>
          <a:prstGeom prst="rect">
            <a:avLst/>
          </a:prstGeom>
        </p:spPr>
        <p:txBody>
          <a:bodyPr wrap="square">
            <a:spAutoFit/>
          </a:bodyPr>
          <a:lstStyle/>
          <a:p>
            <a:r>
              <a:rPr lang="de-CH" sz="2000" smtClean="0"/>
              <a:t>Die </a:t>
            </a:r>
            <a:r>
              <a:rPr lang="de-CH" sz="2000"/>
              <a:t>“Rosette“ zeigt die ganze Himmels-Hälfte, und kann die ganze Erd-Hälfte zeigen</a:t>
            </a:r>
            <a:r>
              <a:rPr lang="de-CH" sz="2000" smtClean="0"/>
              <a:t>. Dass </a:t>
            </a:r>
            <a:r>
              <a:rPr lang="de-CH" sz="2000"/>
              <a:t>sie </a:t>
            </a:r>
            <a:r>
              <a:rPr lang="de-CH" sz="2000" err="1"/>
              <a:t>unverzerrt</a:t>
            </a:r>
            <a:r>
              <a:rPr lang="de-CH" sz="2000"/>
              <a:t> ist, kann prinzipiell nicht erwartet werden.</a:t>
            </a:r>
          </a:p>
          <a:p>
            <a:r>
              <a:rPr lang="de-CH" sz="2000" smtClean="0"/>
              <a:t>Sowohl </a:t>
            </a:r>
            <a:r>
              <a:rPr lang="de-CH" sz="2000"/>
              <a:t>der Himmel als auch die Erde lassen sich </a:t>
            </a:r>
            <a:r>
              <a:rPr lang="de-CH" sz="2000" err="1"/>
              <a:t>unverzerrt</a:t>
            </a:r>
            <a:r>
              <a:rPr lang="de-CH" sz="2000"/>
              <a:t> in ganzer Größe nur in einem </a:t>
            </a:r>
            <a:r>
              <a:rPr lang="de-CH" sz="2000" smtClean="0"/>
              <a:t>in </a:t>
            </a:r>
            <a:r>
              <a:rPr lang="de-CH" sz="2000"/>
              <a:t>3D-Modell nachbilden.</a:t>
            </a:r>
          </a:p>
        </p:txBody>
      </p:sp>
      <p:pic>
        <p:nvPicPr>
          <p:cNvPr id="3" name="Grafik 2"/>
          <p:cNvPicPr/>
          <p:nvPr/>
        </p:nvPicPr>
        <p:blipFill>
          <a:blip r:embed="rId3">
            <a:extLst>
              <a:ext uri="{28A0092B-C50C-407E-A947-70E740481C1C}">
                <a14:useLocalDpi xmlns:a14="http://schemas.microsoft.com/office/drawing/2010/main" val="0"/>
              </a:ext>
            </a:extLst>
          </a:blip>
          <a:stretch>
            <a:fillRect/>
          </a:stretch>
        </p:blipFill>
        <p:spPr>
          <a:xfrm>
            <a:off x="-50854" y="1268759"/>
            <a:ext cx="3275856" cy="3500975"/>
          </a:xfrm>
          <a:prstGeom prst="rect">
            <a:avLst/>
          </a:prstGeom>
        </p:spPr>
      </p:pic>
      <p:pic>
        <p:nvPicPr>
          <p:cNvPr id="5" name="Grafik 4"/>
          <p:cNvPicPr/>
          <p:nvPr/>
        </p:nvPicPr>
        <p:blipFill>
          <a:blip r:embed="rId4">
            <a:extLst>
              <a:ext uri="{28A0092B-C50C-407E-A947-70E740481C1C}">
                <a14:useLocalDpi xmlns:a14="http://schemas.microsoft.com/office/drawing/2010/main" val="0"/>
              </a:ext>
            </a:extLst>
          </a:blip>
          <a:srcRect/>
          <a:stretch>
            <a:fillRect/>
          </a:stretch>
        </p:blipFill>
        <p:spPr bwMode="auto">
          <a:xfrm>
            <a:off x="3430265" y="3212976"/>
            <a:ext cx="2483485" cy="1295400"/>
          </a:xfrm>
          <a:prstGeom prst="rect">
            <a:avLst/>
          </a:prstGeom>
          <a:noFill/>
        </p:spPr>
      </p:pic>
      <p:pic>
        <p:nvPicPr>
          <p:cNvPr id="6" name="Grafik 5"/>
          <p:cNvPicPr/>
          <p:nvPr/>
        </p:nvPicPr>
        <p:blipFill>
          <a:blip r:embed="rId5" cstate="print">
            <a:extLst>
              <a:ext uri="{28A0092B-C50C-407E-A947-70E740481C1C}">
                <a14:useLocalDpi xmlns:a14="http://schemas.microsoft.com/office/drawing/2010/main" val="0"/>
              </a:ext>
            </a:extLst>
          </a:blip>
          <a:stretch>
            <a:fillRect/>
          </a:stretch>
        </p:blipFill>
        <p:spPr>
          <a:xfrm>
            <a:off x="6300192" y="1016732"/>
            <a:ext cx="2664296" cy="3816424"/>
          </a:xfrm>
          <a:prstGeom prst="rect">
            <a:avLst/>
          </a:prstGeom>
        </p:spPr>
      </p:pic>
      <p:sp>
        <p:nvSpPr>
          <p:cNvPr id="7" name="Rechteck 6"/>
          <p:cNvSpPr/>
          <p:nvPr/>
        </p:nvSpPr>
        <p:spPr>
          <a:xfrm>
            <a:off x="257216" y="4535616"/>
            <a:ext cx="8575115" cy="615553"/>
          </a:xfrm>
          <a:prstGeom prst="rect">
            <a:avLst/>
          </a:prstGeom>
        </p:spPr>
        <p:txBody>
          <a:bodyPr wrap="square">
            <a:spAutoFit/>
          </a:bodyPr>
          <a:lstStyle/>
          <a:p>
            <a:r>
              <a:rPr lang="de-DE"/>
              <a:t> </a:t>
            </a:r>
            <a:r>
              <a:rPr lang="de-DE" smtClean="0"/>
              <a:t>[</a:t>
            </a:r>
            <a:r>
              <a:rPr lang="de-DE" sz="1600" smtClean="0"/>
              <a:t>temporale </a:t>
            </a:r>
            <a:r>
              <a:rPr lang="de-DE" sz="1600"/>
              <a:t>(biblische) Stunden	</a:t>
            </a:r>
            <a:r>
              <a:rPr lang="de-DE" sz="1600" smtClean="0"/>
              <a:t>       [äquinoktiale </a:t>
            </a:r>
            <a:r>
              <a:rPr lang="de-DE" sz="1600"/>
              <a:t>Stunden		</a:t>
            </a:r>
          </a:p>
          <a:p>
            <a:r>
              <a:rPr lang="de-DE" sz="1600"/>
              <a:t>                       </a:t>
            </a:r>
            <a:r>
              <a:rPr lang="de-DE" sz="1600" smtClean="0"/>
              <a:t>www.skaphe.de]              </a:t>
            </a:r>
            <a:r>
              <a:rPr lang="de-DE" sz="1600"/>
              <a:t>www.swetzel.ch/sonnenuhren/sonsek/sonsek.html </a:t>
            </a:r>
            <a:r>
              <a:rPr lang="de-DE" sz="1600" smtClean="0"/>
              <a:t>]</a:t>
            </a:r>
            <a:endParaRPr lang="de-DE" sz="1600"/>
          </a:p>
        </p:txBody>
      </p:sp>
      <p:sp>
        <p:nvSpPr>
          <p:cNvPr id="8" name="Rechteck 7"/>
          <p:cNvSpPr/>
          <p:nvPr/>
        </p:nvSpPr>
        <p:spPr>
          <a:xfrm>
            <a:off x="235511" y="5132830"/>
            <a:ext cx="8872992" cy="1631216"/>
          </a:xfrm>
          <a:prstGeom prst="rect">
            <a:avLst/>
          </a:prstGeom>
        </p:spPr>
        <p:txBody>
          <a:bodyPr wrap="square">
            <a:spAutoFit/>
          </a:bodyPr>
          <a:lstStyle/>
          <a:p>
            <a:r>
              <a:rPr lang="de-CH" sz="2000"/>
              <a:t>Ob vor 2½ Tausend Jahren praktisch (Kugeliges auf Kugeliges abbilden) oder aus Respekt gegenüber dem </a:t>
            </a:r>
            <a:r>
              <a:rPr lang="de-CH" sz="2000" smtClean="0"/>
              <a:t>Himmel (Quintessenz) </a:t>
            </a:r>
            <a:r>
              <a:rPr lang="de-CH" sz="2000" err="1"/>
              <a:t>Skaphen</a:t>
            </a:r>
            <a:r>
              <a:rPr lang="de-CH" sz="2000"/>
              <a:t> (linkes Bild) </a:t>
            </a:r>
            <a:r>
              <a:rPr lang="de-CH" sz="2000" smtClean="0"/>
              <a:t>verwendet </a:t>
            </a:r>
            <a:r>
              <a:rPr lang="de-CH" sz="2000"/>
              <a:t>wurden, sei dahingestellt.</a:t>
            </a:r>
          </a:p>
          <a:p>
            <a:r>
              <a:rPr lang="de-CH" sz="2000"/>
              <a:t>Die Kugelform der Erde (rechtes Bild) war damals zwar schon bekannt (Eratosthenes), bewiesen wurde sie aber erst 2 Tausend Jahre </a:t>
            </a:r>
            <a:r>
              <a:rPr lang="de-CH" sz="2000" smtClean="0"/>
              <a:t>später (</a:t>
            </a:r>
            <a:r>
              <a:rPr lang="de-CH" sz="2000"/>
              <a:t>Magellan). </a:t>
            </a:r>
          </a:p>
        </p:txBody>
      </p:sp>
      <p:sp>
        <p:nvSpPr>
          <p:cNvPr id="4" name="Foliennummernplatzhalter 3"/>
          <p:cNvSpPr>
            <a:spLocks noGrp="1"/>
          </p:cNvSpPr>
          <p:nvPr>
            <p:ph type="sldNum" sz="quarter" idx="12"/>
          </p:nvPr>
        </p:nvSpPr>
        <p:spPr/>
        <p:txBody>
          <a:bodyPr/>
          <a:lstStyle/>
          <a:p>
            <a:fld id="{15BD2B3F-00E6-4F9B-8D56-F5FC049310AB}" type="slidenum">
              <a:rPr lang="de-DE" smtClean="0"/>
              <a:t>10</a:t>
            </a:fld>
            <a:endParaRPr lang="de-DE"/>
          </a:p>
        </p:txBody>
      </p:sp>
    </p:spTree>
    <p:extLst>
      <p:ext uri="{BB962C8B-B14F-4D97-AF65-F5344CB8AC3E}">
        <p14:creationId xmlns:p14="http://schemas.microsoft.com/office/powerpoint/2010/main" val="149716527"/>
      </p:ext>
    </p:extLst>
  </p:cSld>
  <p:clrMapOvr>
    <a:masterClrMapping/>
  </p:clrMapOvr>
  <p:transition spd="slow" advTm="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07504" y="116633"/>
            <a:ext cx="8928992" cy="400110"/>
          </a:xfrm>
          <a:prstGeom prst="rect">
            <a:avLst/>
          </a:prstGeom>
        </p:spPr>
        <p:txBody>
          <a:bodyPr wrap="square">
            <a:spAutoFit/>
          </a:bodyPr>
          <a:lstStyle/>
          <a:p>
            <a:r>
              <a:rPr lang="de-CH" sz="2000"/>
              <a:t>Wie kommt dieses kreisförmige Zifferblatt („Rosette“) zustande?</a:t>
            </a:r>
            <a:endParaRPr lang="de-DE" sz="2000"/>
          </a:p>
        </p:txBody>
      </p:sp>
      <p:pic>
        <p:nvPicPr>
          <p:cNvPr id="4" name="Grafik 3"/>
          <p:cNvPicPr/>
          <p:nvPr/>
        </p:nvPicPr>
        <p:blipFill>
          <a:blip r:embed="rId3">
            <a:extLst>
              <a:ext uri="{28A0092B-C50C-407E-A947-70E740481C1C}">
                <a14:useLocalDpi xmlns:a14="http://schemas.microsoft.com/office/drawing/2010/main" val="0"/>
              </a:ext>
            </a:extLst>
          </a:blip>
          <a:stretch>
            <a:fillRect/>
          </a:stretch>
        </p:blipFill>
        <p:spPr>
          <a:xfrm>
            <a:off x="0" y="578298"/>
            <a:ext cx="6795187" cy="4265545"/>
          </a:xfrm>
          <a:prstGeom prst="rect">
            <a:avLst/>
          </a:prstGeom>
        </p:spPr>
      </p:pic>
      <p:sp>
        <p:nvSpPr>
          <p:cNvPr id="5" name="Rechteck 4"/>
          <p:cNvSpPr/>
          <p:nvPr/>
        </p:nvSpPr>
        <p:spPr>
          <a:xfrm>
            <a:off x="142733" y="4941168"/>
            <a:ext cx="8893763" cy="1015663"/>
          </a:xfrm>
          <a:prstGeom prst="rect">
            <a:avLst/>
          </a:prstGeom>
        </p:spPr>
        <p:txBody>
          <a:bodyPr wrap="square">
            <a:spAutoFit/>
          </a:bodyPr>
          <a:lstStyle/>
          <a:p>
            <a:r>
              <a:rPr lang="de-CH" sz="2000" smtClean="0"/>
              <a:t>Beim </a:t>
            </a:r>
            <a:r>
              <a:rPr lang="de-CH" sz="2000"/>
              <a:t>Gnomon (</a:t>
            </a:r>
            <a:r>
              <a:rPr lang="de-CH" sz="2000" err="1"/>
              <a:t>Nodus</a:t>
            </a:r>
            <a:r>
              <a:rPr lang="de-CH" sz="2000"/>
              <a:t>) wird alles aus dem </a:t>
            </a:r>
            <a:r>
              <a:rPr lang="de-CH" sz="2000" smtClean="0"/>
              <a:t>Himmel (halbe Hohlkugel) </a:t>
            </a:r>
            <a:r>
              <a:rPr lang="de-CH" sz="2000"/>
              <a:t>kommende Licht, </a:t>
            </a:r>
            <a:r>
              <a:rPr lang="de-CH" sz="2000" smtClean="0"/>
              <a:t>auch </a:t>
            </a:r>
            <a:r>
              <a:rPr lang="de-CH" sz="2000"/>
              <a:t>das </a:t>
            </a:r>
            <a:r>
              <a:rPr lang="de-CH" sz="2000" smtClean="0"/>
              <a:t>horizont-nahe, in </a:t>
            </a:r>
            <a:r>
              <a:rPr lang="de-CH" sz="2000"/>
              <a:t>das optisch dichtere Medium „</a:t>
            </a:r>
            <a:r>
              <a:rPr lang="de-CH" sz="2000" smtClean="0"/>
              <a:t>hinein gebrochen». </a:t>
            </a:r>
            <a:endParaRPr lang="de-CH" sz="2000"/>
          </a:p>
          <a:p>
            <a:r>
              <a:rPr lang="de-CH" sz="2000"/>
              <a:t>Es trifft das Zifferblatt innerhalb eines relativ kleinen Kreises („Rosette“).</a:t>
            </a:r>
            <a:endParaRPr lang="de-DE" sz="2000"/>
          </a:p>
        </p:txBody>
      </p:sp>
      <p:sp>
        <p:nvSpPr>
          <p:cNvPr id="6" name="Rechteck 5"/>
          <p:cNvSpPr/>
          <p:nvPr/>
        </p:nvSpPr>
        <p:spPr>
          <a:xfrm>
            <a:off x="4932040" y="4437112"/>
            <a:ext cx="4545765" cy="338554"/>
          </a:xfrm>
          <a:prstGeom prst="rect">
            <a:avLst/>
          </a:prstGeom>
        </p:spPr>
        <p:txBody>
          <a:bodyPr wrap="square">
            <a:spAutoFit/>
          </a:bodyPr>
          <a:lstStyle/>
          <a:p>
            <a:r>
              <a:rPr lang="pt-BR" sz="1600" smtClean="0"/>
              <a:t>www.swetzel.ch/sonnenuhren/brech/brech.html</a:t>
            </a:r>
            <a:endParaRPr lang="pt-BR" sz="1600"/>
          </a:p>
        </p:txBody>
      </p:sp>
      <p:sp>
        <p:nvSpPr>
          <p:cNvPr id="7" name="Rechteck 6"/>
          <p:cNvSpPr/>
          <p:nvPr/>
        </p:nvSpPr>
        <p:spPr>
          <a:xfrm>
            <a:off x="6588225" y="692696"/>
            <a:ext cx="2448272" cy="1015663"/>
          </a:xfrm>
          <a:prstGeom prst="rect">
            <a:avLst/>
          </a:prstGeom>
        </p:spPr>
        <p:txBody>
          <a:bodyPr wrap="square">
            <a:spAutoFit/>
          </a:bodyPr>
          <a:lstStyle/>
          <a:p>
            <a:r>
              <a:rPr lang="pt-BR" sz="2000"/>
              <a:t>n = 1,5; </a:t>
            </a:r>
            <a:r>
              <a:rPr lang="pt-BR" sz="2000" smtClean="0"/>
              <a:t/>
            </a:r>
            <a:br>
              <a:rPr lang="pt-BR" sz="2000" smtClean="0"/>
            </a:br>
            <a:r>
              <a:rPr lang="pt-BR" sz="2000" smtClean="0"/>
              <a:t>Nodushöhe </a:t>
            </a:r>
            <a:r>
              <a:rPr lang="pt-BR" sz="2000"/>
              <a:t>= 1;  R/Nodus-Höhe = </a:t>
            </a:r>
            <a:r>
              <a:rPr lang="pt-BR" sz="2000">
                <a:solidFill>
                  <a:srgbClr val="C00000"/>
                </a:solidFill>
              </a:rPr>
              <a:t>0,89 </a:t>
            </a:r>
          </a:p>
        </p:txBody>
      </p:sp>
      <p:sp>
        <p:nvSpPr>
          <p:cNvPr id="2" name="Foliennummernplatzhalter 1"/>
          <p:cNvSpPr>
            <a:spLocks noGrp="1"/>
          </p:cNvSpPr>
          <p:nvPr>
            <p:ph type="sldNum" sz="quarter" idx="12"/>
          </p:nvPr>
        </p:nvSpPr>
        <p:spPr/>
        <p:txBody>
          <a:bodyPr/>
          <a:lstStyle/>
          <a:p>
            <a:fld id="{15BD2B3F-00E6-4F9B-8D56-F5FC049310AB}" type="slidenum">
              <a:rPr lang="de-DE" smtClean="0"/>
              <a:t>11</a:t>
            </a:fld>
            <a:endParaRPr lang="de-DE"/>
          </a:p>
        </p:txBody>
      </p:sp>
    </p:spTree>
    <p:extLst>
      <p:ext uri="{BB962C8B-B14F-4D97-AF65-F5344CB8AC3E}">
        <p14:creationId xmlns:p14="http://schemas.microsoft.com/office/powerpoint/2010/main" val="3836447483"/>
      </p:ext>
    </p:extLst>
  </p:cSld>
  <p:clrMapOvr>
    <a:masterClrMapping/>
  </p:clrMapOvr>
  <p:transition spd="slow" advTm="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44624"/>
            <a:ext cx="9036496" cy="769441"/>
          </a:xfrm>
          <a:prstGeom prst="rect">
            <a:avLst/>
          </a:prstGeom>
        </p:spPr>
        <p:txBody>
          <a:bodyPr wrap="square">
            <a:spAutoFit/>
          </a:bodyPr>
          <a:lstStyle/>
          <a:p>
            <a:r>
              <a:rPr lang="de-CH" sz="2000" i="1" err="1"/>
              <a:t>Heierli</a:t>
            </a:r>
            <a:r>
              <a:rPr lang="de-CH" sz="2000"/>
              <a:t> bezieht sich auf </a:t>
            </a:r>
            <a:r>
              <a:rPr lang="de-CH" sz="2000" i="1" err="1"/>
              <a:t>Schilt</a:t>
            </a:r>
            <a:r>
              <a:rPr lang="de-CH" sz="2000" err="1"/>
              <a:t>’s</a:t>
            </a:r>
            <a:r>
              <a:rPr lang="de-CH" sz="2000"/>
              <a:t> Wasser-Sonnenuhr (1956) und stellt dieser eine </a:t>
            </a:r>
            <a:r>
              <a:rPr lang="de-CH" sz="2000" err="1" smtClean="0"/>
              <a:t>vertik</a:t>
            </a:r>
            <a:r>
              <a:rPr lang="de-CH" sz="2000" smtClean="0"/>
              <a:t>. </a:t>
            </a:r>
            <a:r>
              <a:rPr lang="de-CH" sz="2000"/>
              <a:t>Kunststoff-Sonnenuhr (n=1,5</a:t>
            </a:r>
            <a:r>
              <a:rPr lang="de-CH" sz="2000" smtClean="0"/>
              <a:t>) mit </a:t>
            </a:r>
            <a:r>
              <a:rPr lang="de-CH" sz="2000"/>
              <a:t>seiner „Rosette“ auf der Rückseite gegenüber</a:t>
            </a:r>
            <a:r>
              <a:rPr lang="de-CH" sz="2400"/>
              <a:t>.</a:t>
            </a:r>
          </a:p>
        </p:txBody>
      </p:sp>
      <p:sp>
        <p:nvSpPr>
          <p:cNvPr id="4" name="Rechteck 3"/>
          <p:cNvSpPr/>
          <p:nvPr/>
        </p:nvSpPr>
        <p:spPr>
          <a:xfrm>
            <a:off x="179512" y="4924696"/>
            <a:ext cx="8699448" cy="338554"/>
          </a:xfrm>
          <a:prstGeom prst="rect">
            <a:avLst/>
          </a:prstGeom>
        </p:spPr>
        <p:txBody>
          <a:bodyPr wrap="square">
            <a:spAutoFit/>
          </a:bodyPr>
          <a:lstStyle/>
          <a:p>
            <a:r>
              <a:rPr lang="de-CH" sz="1600" smtClean="0"/>
              <a:t> [</a:t>
            </a:r>
            <a:r>
              <a:rPr lang="de-CH" sz="1600" err="1" smtClean="0"/>
              <a:t>R.Soler</a:t>
            </a:r>
            <a:r>
              <a:rPr lang="de-CH" sz="1600" smtClean="0"/>
              <a:t>]				                  [ </a:t>
            </a:r>
            <a:r>
              <a:rPr lang="de-CH" sz="1600" err="1" smtClean="0"/>
              <a:t>J.Heierli</a:t>
            </a:r>
            <a:r>
              <a:rPr lang="de-CH" sz="1600" smtClean="0"/>
              <a:t>]</a:t>
            </a:r>
            <a:endParaRPr lang="de-CH" sz="2000"/>
          </a:p>
        </p:txBody>
      </p:sp>
      <p:sp>
        <p:nvSpPr>
          <p:cNvPr id="5" name="Foliennummernplatzhalter 4"/>
          <p:cNvSpPr>
            <a:spLocks noGrp="1"/>
          </p:cNvSpPr>
          <p:nvPr>
            <p:ph type="sldNum" sz="quarter" idx="12"/>
          </p:nvPr>
        </p:nvSpPr>
        <p:spPr/>
        <p:txBody>
          <a:bodyPr/>
          <a:lstStyle/>
          <a:p>
            <a:fld id="{15BD2B3F-00E6-4F9B-8D56-F5FC049310AB}" type="slidenum">
              <a:rPr lang="de-DE" smtClean="0"/>
              <a:t>12</a:t>
            </a:fld>
            <a:endParaRPr lang="de-D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5111" y="814065"/>
            <a:ext cx="8492191"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263452" y="5143171"/>
            <a:ext cx="8701036" cy="1323439"/>
          </a:xfrm>
          <a:prstGeom prst="rect">
            <a:avLst/>
          </a:prstGeom>
        </p:spPr>
        <p:txBody>
          <a:bodyPr wrap="square">
            <a:spAutoFit/>
          </a:bodyPr>
          <a:lstStyle/>
          <a:p>
            <a:r>
              <a:rPr lang="de-CH" sz="2000" smtClean="0"/>
              <a:t>Im Bild wird </a:t>
            </a:r>
            <a:r>
              <a:rPr lang="de-CH" sz="2000" i="1" err="1" smtClean="0"/>
              <a:t>Heierli</a:t>
            </a:r>
            <a:r>
              <a:rPr lang="de-CH" sz="2000" err="1" smtClean="0"/>
              <a:t>’s</a:t>
            </a:r>
            <a:r>
              <a:rPr lang="de-CH" sz="2000" smtClean="0"/>
              <a:t> Neuheit  mit der älteren Sonnenuhr von </a:t>
            </a:r>
            <a:r>
              <a:rPr lang="de-CH" sz="2000" i="1" err="1" smtClean="0"/>
              <a:t>Soler</a:t>
            </a:r>
            <a:r>
              <a:rPr lang="de-CH" sz="2000" i="1" smtClean="0"/>
              <a:t> </a:t>
            </a:r>
            <a:r>
              <a:rPr lang="de-CH" sz="2000" smtClean="0"/>
              <a:t>verglichen. Auch falls H. die Uhr von S. nicht gekannt haben sollte, so zeigt sich doch, dass er eher etwas Neues, Moderneres,  ein zeitgemäß designtes Objekt schaffen und nicht die </a:t>
            </a:r>
            <a:r>
              <a:rPr lang="de-CH" sz="2000" err="1" smtClean="0"/>
              <a:t>SUn</a:t>
            </a:r>
            <a:r>
              <a:rPr lang="de-CH" sz="2000" smtClean="0"/>
              <a:t> mit  etwas Grundsätzlichem bereichern konnte.</a:t>
            </a:r>
            <a:endParaRPr lang="de-CH" sz="2000"/>
          </a:p>
        </p:txBody>
      </p:sp>
    </p:spTree>
    <p:extLst>
      <p:ext uri="{BB962C8B-B14F-4D97-AF65-F5344CB8AC3E}">
        <p14:creationId xmlns:p14="http://schemas.microsoft.com/office/powerpoint/2010/main" val="107299176"/>
      </p:ext>
    </p:extLst>
  </p:cSld>
  <p:clrMapOvr>
    <a:masterClrMapping/>
  </p:clrMapOvr>
  <p:transition spd="slow" advTm="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0"/>
            <a:ext cx="8568952" cy="6801862"/>
          </a:xfrm>
          <a:prstGeom prst="rect">
            <a:avLst/>
          </a:prstGeom>
        </p:spPr>
        <p:txBody>
          <a:bodyPr wrap="square">
            <a:spAutoFit/>
          </a:bodyPr>
          <a:lstStyle/>
          <a:p>
            <a:r>
              <a:rPr lang="de-CH" sz="2000" smtClean="0"/>
              <a:t> • H. erachtete </a:t>
            </a:r>
            <a:r>
              <a:rPr lang="de-CH" sz="2000"/>
              <a:t>die Deklinationslinien als überflüssig und dehnte </a:t>
            </a:r>
            <a:r>
              <a:rPr lang="de-CH" sz="2000" smtClean="0"/>
              <a:t>die</a:t>
            </a:r>
            <a:br>
              <a:rPr lang="de-CH" sz="2000" smtClean="0"/>
            </a:br>
            <a:r>
              <a:rPr lang="de-CH" sz="2000" smtClean="0"/>
              <a:t>    </a:t>
            </a:r>
            <a:r>
              <a:rPr lang="de-CH" sz="2000"/>
              <a:t>Stundenlinien unnötig über den </a:t>
            </a:r>
            <a:r>
              <a:rPr lang="de-CH" sz="2000" smtClean="0"/>
              <a:t>Bereich, </a:t>
            </a:r>
            <a:r>
              <a:rPr lang="de-CH" sz="2000"/>
              <a:t>in dem sie zur Zeitanzeige </a:t>
            </a:r>
            <a:r>
              <a:rPr lang="de-CH" sz="2000" smtClean="0"/>
              <a:t/>
            </a:r>
            <a:br>
              <a:rPr lang="de-CH" sz="2000" smtClean="0"/>
            </a:br>
            <a:r>
              <a:rPr lang="de-CH" sz="2000" smtClean="0"/>
              <a:t>    erforderlich </a:t>
            </a:r>
            <a:r>
              <a:rPr lang="de-CH" sz="2000"/>
              <a:t>sind, aus</a:t>
            </a:r>
            <a:r>
              <a:rPr lang="de-CH" sz="2000" smtClean="0"/>
              <a:t>.</a:t>
            </a:r>
          </a:p>
          <a:p>
            <a:r>
              <a:rPr lang="de-CH" sz="2000"/>
              <a:t> • </a:t>
            </a:r>
            <a:r>
              <a:rPr lang="de-CH" sz="2000" smtClean="0"/>
              <a:t>Der Eindruck modernes Design wird auch dadurch bestärkt, dass H. seine SU in</a:t>
            </a:r>
            <a:br>
              <a:rPr lang="de-CH" sz="2000" smtClean="0"/>
            </a:br>
            <a:r>
              <a:rPr lang="de-CH" sz="2000" smtClean="0"/>
              <a:t>    Serie  anfertigen wollte und für mehrere Hundert Franken zum Verkauf </a:t>
            </a:r>
            <a:br>
              <a:rPr lang="de-CH" sz="2000" smtClean="0"/>
            </a:br>
            <a:r>
              <a:rPr lang="de-CH" sz="2000" smtClean="0"/>
              <a:t>    anbot. </a:t>
            </a:r>
            <a:br>
              <a:rPr lang="de-CH" sz="2000" smtClean="0"/>
            </a:br>
            <a:r>
              <a:rPr lang="de-CH" sz="2000" smtClean="0"/>
              <a:t>    Unter diesen Umständen muss sein Vortrag 2019 in Passau eher als </a:t>
            </a:r>
            <a:r>
              <a:rPr lang="de-CH" sz="2000" err="1" smtClean="0"/>
              <a:t>product</a:t>
            </a:r>
            <a:r>
              <a:rPr lang="de-CH" sz="2000" smtClean="0"/>
              <a:t>-</a:t>
            </a:r>
            <a:br>
              <a:rPr lang="de-CH" sz="2000" smtClean="0"/>
            </a:br>
            <a:r>
              <a:rPr lang="de-CH" sz="2000" smtClean="0"/>
              <a:t>    </a:t>
            </a:r>
            <a:r>
              <a:rPr lang="de-CH" sz="2000" err="1" smtClean="0"/>
              <a:t>promotion</a:t>
            </a:r>
            <a:r>
              <a:rPr lang="de-CH" sz="2000" smtClean="0"/>
              <a:t> beurteilt werden. Sein Artikel ist unfertig, denn die unterlegte </a:t>
            </a:r>
            <a:br>
              <a:rPr lang="de-CH" sz="2000" smtClean="0"/>
            </a:br>
            <a:r>
              <a:rPr lang="de-CH" sz="2000" smtClean="0"/>
              <a:t>    Weltkarte (s. Bild oben rechts) </a:t>
            </a:r>
            <a:r>
              <a:rPr lang="de-CH" sz="2000"/>
              <a:t>ist </a:t>
            </a:r>
            <a:r>
              <a:rPr lang="de-CH" sz="2000" smtClean="0"/>
              <a:t>nichts weiter als ein beliebiger Hintergrund.</a:t>
            </a:r>
            <a:br>
              <a:rPr lang="de-CH" sz="2000" smtClean="0"/>
            </a:br>
            <a:r>
              <a:rPr lang="de-CH" sz="2000" smtClean="0"/>
              <a:t>• </a:t>
            </a:r>
            <a:r>
              <a:rPr lang="de-CH" sz="2000"/>
              <a:t>Weder </a:t>
            </a:r>
            <a:r>
              <a:rPr lang="de-CH" sz="2000" i="1" smtClean="0"/>
              <a:t>Schilt</a:t>
            </a:r>
            <a:r>
              <a:rPr lang="de-CH" sz="2000" smtClean="0"/>
              <a:t>, noch </a:t>
            </a:r>
            <a:r>
              <a:rPr lang="de-CH" sz="2000" i="1" err="1" smtClean="0"/>
              <a:t>Soler</a:t>
            </a:r>
            <a:r>
              <a:rPr lang="de-CH" sz="2000"/>
              <a:t> </a:t>
            </a:r>
            <a:r>
              <a:rPr lang="de-CH" sz="2000" smtClean="0"/>
              <a:t>noch </a:t>
            </a:r>
            <a:r>
              <a:rPr lang="de-CH" sz="2000" i="1" err="1"/>
              <a:t>Heierli</a:t>
            </a:r>
            <a:r>
              <a:rPr lang="de-CH" sz="2000" i="1"/>
              <a:t> </a:t>
            </a:r>
            <a:r>
              <a:rPr lang="de-CH" sz="2000"/>
              <a:t>gehen auf das Naheliegende ein, nämlich </a:t>
            </a:r>
            <a:r>
              <a:rPr lang="de-CH" sz="2000" smtClean="0"/>
              <a:t/>
            </a:r>
            <a:br>
              <a:rPr lang="de-CH" sz="2000" smtClean="0"/>
            </a:br>
            <a:r>
              <a:rPr lang="de-CH" sz="2000" smtClean="0"/>
              <a:t>    mit </a:t>
            </a:r>
            <a:r>
              <a:rPr lang="de-CH" sz="2000"/>
              <a:t>Hilfe eines überlagerten Bildes der Erde mit dem </a:t>
            </a:r>
            <a:r>
              <a:rPr lang="de-CH" sz="2000" smtClean="0"/>
              <a:t>momentanen Bild </a:t>
            </a:r>
            <a:r>
              <a:rPr lang="de-CH" sz="2000"/>
              <a:t>der </a:t>
            </a:r>
            <a:r>
              <a:rPr lang="de-CH" sz="2000" smtClean="0"/>
              <a:t/>
            </a:r>
            <a:br>
              <a:rPr lang="de-CH" sz="2000" smtClean="0"/>
            </a:br>
            <a:r>
              <a:rPr lang="de-CH" sz="2000" smtClean="0"/>
              <a:t>    Sonne </a:t>
            </a:r>
            <a:r>
              <a:rPr lang="de-CH" sz="2000"/>
              <a:t>(Licht- oder Schattenfleck) den momentanen Subsolaren Punkt zu </a:t>
            </a:r>
            <a:r>
              <a:rPr lang="de-CH" sz="2000" smtClean="0"/>
              <a:t/>
            </a:r>
            <a:br>
              <a:rPr lang="de-CH" sz="2000" smtClean="0"/>
            </a:br>
            <a:r>
              <a:rPr lang="de-CH" sz="2000" smtClean="0"/>
              <a:t>    verfolgen</a:t>
            </a:r>
            <a:r>
              <a:rPr lang="de-CH" sz="2000"/>
              <a:t>. </a:t>
            </a:r>
            <a:r>
              <a:rPr lang="de-CH" sz="2000" smtClean="0"/>
              <a:t>Ihre Uhren sind </a:t>
            </a:r>
            <a:r>
              <a:rPr lang="de-CH" sz="2000"/>
              <a:t>noch keine </a:t>
            </a:r>
            <a:r>
              <a:rPr lang="de-CH" sz="2000" smtClean="0"/>
              <a:t>vollständige ebenen </a:t>
            </a:r>
            <a:r>
              <a:rPr lang="de-CH" sz="2000"/>
              <a:t>Varianten z.B. </a:t>
            </a:r>
            <a:r>
              <a:rPr lang="de-CH" sz="2000" smtClean="0"/>
              <a:t>zur  </a:t>
            </a:r>
            <a:br>
              <a:rPr lang="de-CH" sz="2000" smtClean="0"/>
            </a:br>
            <a:r>
              <a:rPr lang="de-CH" sz="2000" i="1" smtClean="0"/>
              <a:t>     Helios  </a:t>
            </a:r>
            <a:r>
              <a:rPr lang="de-CH" sz="2000" smtClean="0"/>
              <a:t>oder meiner Globus-Reflexsonnenuhr.</a:t>
            </a:r>
            <a:endParaRPr lang="de-CH" sz="2000"/>
          </a:p>
          <a:p>
            <a:r>
              <a:rPr lang="de-CH" sz="2000" i="1"/>
              <a:t> • </a:t>
            </a:r>
            <a:r>
              <a:rPr lang="de-CH" sz="2000" i="1" err="1"/>
              <a:t>Heierli</a:t>
            </a:r>
            <a:r>
              <a:rPr lang="de-CH" sz="2000" smtClean="0"/>
              <a:t> </a:t>
            </a:r>
            <a:r>
              <a:rPr lang="de-CH" sz="2000"/>
              <a:t>erarbeitete zwar die Verzerrung der </a:t>
            </a:r>
            <a:r>
              <a:rPr lang="de-CH" sz="2000" smtClean="0"/>
              <a:t>Erde-Bilder, benutzte ein solches</a:t>
            </a:r>
            <a:br>
              <a:rPr lang="de-CH" sz="2000" smtClean="0"/>
            </a:br>
            <a:r>
              <a:rPr lang="de-CH" sz="2000" smtClean="0"/>
              <a:t>    </a:t>
            </a:r>
            <a:r>
              <a:rPr lang="de-CH" sz="2000"/>
              <a:t>aber nur gelegentlich </a:t>
            </a:r>
            <a:r>
              <a:rPr lang="de-CH" sz="2000" smtClean="0"/>
              <a:t>und nur </a:t>
            </a:r>
            <a:r>
              <a:rPr lang="de-CH" sz="2000"/>
              <a:t>als </a:t>
            </a:r>
            <a:r>
              <a:rPr lang="de-CH" sz="2000" smtClean="0"/>
              <a:t>„schmucken Hintergrund</a:t>
            </a:r>
            <a:r>
              <a:rPr lang="de-CH" sz="2000"/>
              <a:t>».. </a:t>
            </a:r>
          </a:p>
          <a:p>
            <a:r>
              <a:rPr lang="de-CH" sz="2000" smtClean="0"/>
              <a:t>    Für </a:t>
            </a:r>
            <a:r>
              <a:rPr lang="de-CH" sz="2000"/>
              <a:t>die Ellipsen-Form der Stundenlinien/Längengrade </a:t>
            </a:r>
            <a:r>
              <a:rPr lang="de-CH" sz="2000" smtClean="0"/>
              <a:t>leitete </a:t>
            </a:r>
            <a:r>
              <a:rPr lang="de-CH" sz="2000"/>
              <a:t>er die </a:t>
            </a:r>
            <a:r>
              <a:rPr lang="de-CH" sz="2000" smtClean="0"/>
              <a:t> </a:t>
            </a:r>
            <a:br>
              <a:rPr lang="de-CH" sz="2000" smtClean="0"/>
            </a:br>
            <a:r>
              <a:rPr lang="de-CH" sz="2000" smtClean="0"/>
              <a:t>    </a:t>
            </a:r>
            <a:r>
              <a:rPr lang="de-CH" sz="2000" err="1" smtClean="0"/>
              <a:t>geschlossenene</a:t>
            </a:r>
            <a:r>
              <a:rPr lang="de-CH" sz="2000" smtClean="0"/>
              <a:t> </a:t>
            </a:r>
            <a:r>
              <a:rPr lang="de-CH" sz="2000"/>
              <a:t>Gleichung in Polarkoordinaten bzgl. des Mittelpunkts her</a:t>
            </a:r>
            <a:r>
              <a:rPr lang="de-CH" sz="2000" smtClean="0"/>
              <a:t>.</a:t>
            </a:r>
            <a:br>
              <a:rPr lang="de-CH" sz="2000" smtClean="0"/>
            </a:br>
            <a:r>
              <a:rPr lang="de-CH" sz="2000" smtClean="0"/>
              <a:t>    </a:t>
            </a:r>
            <a:r>
              <a:rPr lang="de-CH" sz="1600" smtClean="0"/>
              <a:t>[</a:t>
            </a:r>
            <a:r>
              <a:rPr lang="en-US" sz="1600"/>
              <a:t>Joachim </a:t>
            </a:r>
            <a:r>
              <a:rPr lang="en-US" sz="1600" err="1" smtClean="0"/>
              <a:t>Heierli</a:t>
            </a:r>
            <a:r>
              <a:rPr lang="en-US" sz="1600" smtClean="0"/>
              <a:t>: ”A </a:t>
            </a:r>
            <a:r>
              <a:rPr lang="en-US" sz="1600"/>
              <a:t>sundial with hour lines portraying the </a:t>
            </a:r>
            <a:r>
              <a:rPr lang="en-US" sz="1600" smtClean="0"/>
              <a:t>Earth”, American Journal of Physics, </a:t>
            </a:r>
          </a:p>
          <a:p>
            <a:r>
              <a:rPr lang="en-US" sz="1600"/>
              <a:t> </a:t>
            </a:r>
            <a:r>
              <a:rPr lang="en-US" sz="1600" smtClean="0"/>
              <a:t>     Volume </a:t>
            </a:r>
            <a:r>
              <a:rPr lang="en-US" sz="1600"/>
              <a:t>87, Issue </a:t>
            </a:r>
            <a:r>
              <a:rPr lang="en-US" sz="1600" smtClean="0"/>
              <a:t>12, December 2019</a:t>
            </a:r>
            <a:r>
              <a:rPr lang="de-CH" sz="1600" smtClean="0"/>
              <a:t>]</a:t>
            </a:r>
            <a:endParaRPr lang="de-CH" sz="1600"/>
          </a:p>
          <a:p>
            <a:r>
              <a:rPr lang="de-CH" sz="2000"/>
              <a:t> • </a:t>
            </a:r>
            <a:r>
              <a:rPr lang="de-CH" sz="2000" smtClean="0"/>
              <a:t>Zur </a:t>
            </a:r>
            <a:r>
              <a:rPr lang="de-CH" sz="2000"/>
              <a:t>Form der Deklinationslinien/Breitengrade äußert er sich nur, dass diese </a:t>
            </a:r>
            <a:r>
              <a:rPr lang="de-CH" sz="2000" smtClean="0"/>
              <a:t/>
            </a:r>
            <a:br>
              <a:rPr lang="de-CH" sz="2000" smtClean="0"/>
            </a:br>
            <a:r>
              <a:rPr lang="de-CH" sz="2000" smtClean="0"/>
              <a:t>   „</a:t>
            </a:r>
            <a:r>
              <a:rPr lang="de-CH" sz="2000" err="1"/>
              <a:t>fancy</a:t>
            </a:r>
            <a:r>
              <a:rPr lang="de-CH" sz="2000"/>
              <a:t>“ seien</a:t>
            </a:r>
            <a:r>
              <a:rPr lang="de-CH" sz="2000" smtClean="0"/>
              <a:t>. M.E. handelt es sich auch um Ellipsen. </a:t>
            </a:r>
            <a:r>
              <a:rPr lang="de-CH" sz="2000" smtClean="0">
                <a:solidFill>
                  <a:schemeClr val="tx2"/>
                </a:solidFill>
              </a:rPr>
              <a:t>s. Nachtrag 2</a:t>
            </a:r>
            <a:endParaRPr lang="de-CH" sz="2000">
              <a:solidFill>
                <a:schemeClr val="tx2"/>
              </a:solidFill>
            </a:endParaRPr>
          </a:p>
        </p:txBody>
      </p:sp>
      <p:sp>
        <p:nvSpPr>
          <p:cNvPr id="3" name="Foliennummernplatzhalter 2"/>
          <p:cNvSpPr>
            <a:spLocks noGrp="1"/>
          </p:cNvSpPr>
          <p:nvPr>
            <p:ph type="sldNum" sz="quarter" idx="12"/>
          </p:nvPr>
        </p:nvSpPr>
        <p:spPr>
          <a:xfrm>
            <a:off x="9756576" y="6309320"/>
            <a:ext cx="2133600" cy="484163"/>
          </a:xfrm>
        </p:spPr>
        <p:txBody>
          <a:bodyPr/>
          <a:lstStyle/>
          <a:p>
            <a:r>
              <a:rPr lang="de-DE" smtClean="0"/>
              <a:t>s</a:t>
            </a:r>
            <a:fld id="{15BD2B3F-00E6-4F9B-8D56-F5FC049310AB}" type="slidenum">
              <a:rPr lang="de-DE" smtClean="0"/>
              <a:t>13</a:t>
            </a:fld>
            <a:endParaRPr lang="de-DE"/>
          </a:p>
        </p:txBody>
      </p:sp>
    </p:spTree>
    <p:extLst>
      <p:ext uri="{BB962C8B-B14F-4D97-AF65-F5344CB8AC3E}">
        <p14:creationId xmlns:p14="http://schemas.microsoft.com/office/powerpoint/2010/main" val="329154379"/>
      </p:ext>
    </p:extLst>
  </p:cSld>
  <p:clrMapOvr>
    <a:masterClrMapping/>
  </p:clrMapOvr>
  <p:transition spd="slow" advTm="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77272" y="-35095"/>
            <a:ext cx="8415208" cy="707886"/>
          </a:xfrm>
          <a:prstGeom prst="rect">
            <a:avLst/>
          </a:prstGeom>
        </p:spPr>
        <p:txBody>
          <a:bodyPr wrap="square">
            <a:spAutoFit/>
          </a:bodyPr>
          <a:lstStyle/>
          <a:p>
            <a:r>
              <a:rPr lang="de-CH" sz="2000"/>
              <a:t>Was ich </a:t>
            </a:r>
            <a:r>
              <a:rPr lang="de-CH" sz="2000" smtClean="0"/>
              <a:t>von </a:t>
            </a:r>
            <a:r>
              <a:rPr lang="de-CH" sz="2000" i="1" err="1" smtClean="0"/>
              <a:t>Heierli</a:t>
            </a:r>
            <a:r>
              <a:rPr lang="de-CH" sz="2000" smtClean="0"/>
              <a:t> erwartet </a:t>
            </a:r>
            <a:r>
              <a:rPr lang="de-CH" sz="2000"/>
              <a:t>hatte</a:t>
            </a:r>
            <a:r>
              <a:rPr lang="de-CH" sz="2000" smtClean="0"/>
              <a:t>: </a:t>
            </a:r>
            <a:br>
              <a:rPr lang="de-CH" sz="2000" smtClean="0"/>
            </a:br>
            <a:r>
              <a:rPr lang="de-CH" sz="2000" smtClean="0"/>
              <a:t>Eine </a:t>
            </a:r>
            <a:r>
              <a:rPr lang="de-CH" sz="2000"/>
              <a:t>vertikale SU mit Lichtbrechung </a:t>
            </a:r>
            <a:r>
              <a:rPr lang="de-CH" sz="2000" smtClean="0"/>
              <a:t>und mit passend überlagertem Erde-Bild</a:t>
            </a:r>
            <a:r>
              <a:rPr lang="de-CH" sz="2000"/>
              <a:t>.</a:t>
            </a:r>
          </a:p>
        </p:txBody>
      </p:sp>
      <p:sp>
        <p:nvSpPr>
          <p:cNvPr id="4" name="Rechteck 3"/>
          <p:cNvSpPr/>
          <p:nvPr/>
        </p:nvSpPr>
        <p:spPr>
          <a:xfrm>
            <a:off x="130756" y="3687901"/>
            <a:ext cx="9013243" cy="3170099"/>
          </a:xfrm>
          <a:prstGeom prst="rect">
            <a:avLst/>
          </a:prstGeom>
        </p:spPr>
        <p:txBody>
          <a:bodyPr wrap="square">
            <a:spAutoFit/>
          </a:bodyPr>
          <a:lstStyle/>
          <a:p>
            <a:r>
              <a:rPr lang="de-CH" sz="2000" smtClean="0"/>
              <a:t>• Der </a:t>
            </a:r>
            <a:r>
              <a:rPr lang="de-CH" sz="2000"/>
              <a:t>Ort der Sonnenuhr </a:t>
            </a:r>
            <a:r>
              <a:rPr lang="de-CH" sz="2000" smtClean="0"/>
              <a:t>befindet </a:t>
            </a:r>
            <a:r>
              <a:rPr lang="de-CH" sz="2000"/>
              <a:t>sich am unteren Rand der </a:t>
            </a:r>
            <a:r>
              <a:rPr lang="de-CH" sz="2000" smtClean="0"/>
              <a:t> „</a:t>
            </a:r>
            <a:r>
              <a:rPr lang="de-CH" sz="2000"/>
              <a:t>Rosette“, </a:t>
            </a:r>
            <a:r>
              <a:rPr lang="de-CH" sz="2000" smtClean="0"/>
              <a:t> für einen </a:t>
            </a:r>
            <a:br>
              <a:rPr lang="de-CH" sz="2000" smtClean="0"/>
            </a:br>
            <a:r>
              <a:rPr lang="de-CH" sz="2000" smtClean="0"/>
              <a:t>   hiesigen Ort ist das Bild links (mit südl. </a:t>
            </a:r>
            <a:r>
              <a:rPr lang="de-CH" sz="2000" err="1" smtClean="0"/>
              <a:t>Ind</a:t>
            </a:r>
            <a:r>
              <a:rPr lang="de-CH" sz="2000" smtClean="0"/>
              <a:t>. Ozean </a:t>
            </a:r>
            <a:r>
              <a:rPr lang="de-CH" sz="2000"/>
              <a:t>am unteren  </a:t>
            </a:r>
            <a:r>
              <a:rPr lang="de-CH" sz="2000" smtClean="0"/>
              <a:t>Rand) falsch.</a:t>
            </a:r>
            <a:br>
              <a:rPr lang="de-CH" sz="2000" smtClean="0"/>
            </a:br>
            <a:r>
              <a:rPr lang="de-CH" sz="2000" smtClean="0"/>
              <a:t>• Die </a:t>
            </a:r>
            <a:r>
              <a:rPr lang="de-CH" sz="2000"/>
              <a:t>Erde steht Kopf</a:t>
            </a:r>
            <a:r>
              <a:rPr lang="de-CH" sz="2000" smtClean="0"/>
              <a:t>. Norden ist unten</a:t>
            </a:r>
            <a:r>
              <a:rPr lang="de-CH" sz="2000"/>
              <a:t>. </a:t>
            </a:r>
            <a:r>
              <a:rPr lang="de-CH" sz="2000" smtClean="0"/>
              <a:t/>
            </a:r>
            <a:br>
              <a:rPr lang="de-CH" sz="2000" smtClean="0"/>
            </a:br>
            <a:r>
              <a:rPr lang="de-CH" sz="2000" smtClean="0"/>
              <a:t>• Der </a:t>
            </a:r>
            <a:r>
              <a:rPr lang="de-CH" sz="2000"/>
              <a:t>Südpol (gemeinsamer Ort aller Stundenlinien/Längengrade) ist </a:t>
            </a:r>
            <a:r>
              <a:rPr lang="de-CH" sz="2000" smtClean="0"/>
              <a:t>unsichtbar</a:t>
            </a:r>
            <a:br>
              <a:rPr lang="de-CH" sz="2000" smtClean="0"/>
            </a:br>
            <a:r>
              <a:rPr lang="de-CH" sz="2000" smtClean="0"/>
              <a:t>   (unter </a:t>
            </a:r>
            <a:r>
              <a:rPr lang="de-CH" sz="2000"/>
              <a:t>dem </a:t>
            </a:r>
            <a:r>
              <a:rPr lang="de-CH" sz="2000" smtClean="0"/>
              <a:t>Horizont), </a:t>
            </a:r>
            <a:r>
              <a:rPr lang="de-CH" sz="2000"/>
              <a:t>die Sonne bildet nur </a:t>
            </a:r>
            <a:r>
              <a:rPr lang="de-CH" sz="2000" smtClean="0"/>
              <a:t>die </a:t>
            </a:r>
            <a:r>
              <a:rPr lang="de-CH" sz="2000"/>
              <a:t>Hälfte der halben Himmelskugel ab.</a:t>
            </a:r>
          </a:p>
          <a:p>
            <a:r>
              <a:rPr lang="de-CH" sz="2000" smtClean="0"/>
              <a:t>• Auf </a:t>
            </a:r>
            <a:r>
              <a:rPr lang="de-CH" sz="2000"/>
              <a:t>dem von hinten zu </a:t>
            </a:r>
            <a:r>
              <a:rPr lang="de-CH" sz="2000" smtClean="0"/>
              <a:t>betrachtenden </a:t>
            </a:r>
            <a:r>
              <a:rPr lang="de-CH" sz="2000"/>
              <a:t>Zifferblatt wandert die Sonne täglich </a:t>
            </a:r>
            <a:r>
              <a:rPr lang="de-CH" sz="2000" smtClean="0"/>
              <a:t>von</a:t>
            </a:r>
            <a:br>
              <a:rPr lang="de-CH" sz="2000" smtClean="0"/>
            </a:br>
            <a:r>
              <a:rPr lang="de-CH" sz="2000" smtClean="0"/>
              <a:t>   rechts </a:t>
            </a:r>
            <a:r>
              <a:rPr lang="de-CH" sz="2000"/>
              <a:t>nach links, weshalb das überlagerte </a:t>
            </a:r>
            <a:r>
              <a:rPr lang="de-CH" sz="2000" smtClean="0"/>
              <a:t>Erde-Bild zu spiegeln ist:</a:t>
            </a:r>
            <a:br>
              <a:rPr lang="de-CH" sz="2000" smtClean="0"/>
            </a:br>
            <a:r>
              <a:rPr lang="de-CH" sz="2000" smtClean="0"/>
              <a:t>   Ost- und Westafrika sind vertauscht,</a:t>
            </a:r>
            <a:br>
              <a:rPr lang="de-CH" sz="2000" smtClean="0"/>
            </a:br>
            <a:r>
              <a:rPr lang="de-CH" sz="2000" smtClean="0"/>
              <a:t>	&gt;&gt;&gt; nicht zumutbar, </a:t>
            </a:r>
            <a:r>
              <a:rPr lang="de-CH" sz="2000"/>
              <a:t>die Erwartung </a:t>
            </a:r>
            <a:r>
              <a:rPr lang="de-CH" sz="2000" smtClean="0"/>
              <a:t>wird  prinzipiell nicht </a:t>
            </a:r>
            <a:r>
              <a:rPr lang="de-CH" sz="2000"/>
              <a:t>befriedigt</a:t>
            </a:r>
            <a:r>
              <a:rPr lang="de-CH" sz="2000" smtClean="0"/>
              <a:t>!</a:t>
            </a:r>
            <a:br>
              <a:rPr lang="de-CH" sz="2000" smtClean="0"/>
            </a:br>
            <a:r>
              <a:rPr lang="de-CH" sz="2000" smtClean="0"/>
              <a:t>   </a:t>
            </a:r>
            <a:r>
              <a:rPr lang="de-CH" sz="2000" smtClean="0">
                <a:solidFill>
                  <a:schemeClr val="tx2">
                    <a:lumMod val="60000"/>
                    <a:lumOff val="40000"/>
                  </a:schemeClr>
                </a:solidFill>
              </a:rPr>
              <a:t>s. Nachtrag 4</a:t>
            </a:r>
            <a:endParaRPr lang="de-CH" sz="2000">
              <a:solidFill>
                <a:schemeClr val="tx2">
                  <a:lumMod val="60000"/>
                  <a:lumOff val="40000"/>
                </a:schemeClr>
              </a:solidFill>
            </a:endParaRPr>
          </a:p>
        </p:txBody>
      </p:sp>
      <p:sp>
        <p:nvSpPr>
          <p:cNvPr id="6" name="Rechteck 5"/>
          <p:cNvSpPr/>
          <p:nvPr/>
        </p:nvSpPr>
        <p:spPr>
          <a:xfrm>
            <a:off x="651204" y="3343324"/>
            <a:ext cx="974705" cy="369332"/>
          </a:xfrm>
          <a:prstGeom prst="rect">
            <a:avLst/>
          </a:prstGeom>
        </p:spPr>
        <p:txBody>
          <a:bodyPr wrap="square">
            <a:spAutoFit/>
          </a:bodyPr>
          <a:lstStyle/>
          <a:p>
            <a:r>
              <a:rPr lang="de-DE" sz="1600" smtClean="0"/>
              <a:t>[</a:t>
            </a:r>
            <a:r>
              <a:rPr lang="de-DE" sz="1600" err="1" smtClean="0"/>
              <a:t>Heierli</a:t>
            </a:r>
            <a:r>
              <a:rPr lang="de-DE" sz="1600" smtClean="0"/>
              <a:t>]</a:t>
            </a:r>
            <a:r>
              <a:rPr lang="de-DE" smtClean="0"/>
              <a:t> </a:t>
            </a:r>
            <a:endParaRPr lang="de-DE"/>
          </a:p>
        </p:txBody>
      </p:sp>
      <p:sp>
        <p:nvSpPr>
          <p:cNvPr id="3" name="Foliennummernplatzhalter 2"/>
          <p:cNvSpPr>
            <a:spLocks noGrp="1"/>
          </p:cNvSpPr>
          <p:nvPr>
            <p:ph type="sldNum" sz="quarter" idx="12"/>
          </p:nvPr>
        </p:nvSpPr>
        <p:spPr/>
        <p:txBody>
          <a:bodyPr/>
          <a:lstStyle/>
          <a:p>
            <a:fld id="{15BD2B3F-00E6-4F9B-8D56-F5FC049310AB}" type="slidenum">
              <a:rPr lang="de-DE" smtClean="0"/>
              <a:t>14</a:t>
            </a:fld>
            <a:endParaRPr lang="de-DE"/>
          </a:p>
        </p:txBody>
      </p:sp>
      <p:sp>
        <p:nvSpPr>
          <p:cNvPr id="7" name="Rechteck 6"/>
          <p:cNvSpPr/>
          <p:nvPr/>
        </p:nvSpPr>
        <p:spPr>
          <a:xfrm>
            <a:off x="6260082" y="2432153"/>
            <a:ext cx="2632398" cy="1354217"/>
          </a:xfrm>
          <a:prstGeom prst="rect">
            <a:avLst/>
          </a:prstGeom>
        </p:spPr>
        <p:txBody>
          <a:bodyPr wrap="square">
            <a:spAutoFit/>
          </a:bodyPr>
          <a:lstStyle/>
          <a:p>
            <a:r>
              <a:rPr lang="de-DE" sz="1600" smtClean="0"/>
              <a:t>rechtes Bild : (orthographisch projiziert) muss noch verzerrt werden</a:t>
            </a:r>
          </a:p>
          <a:p>
            <a:r>
              <a:rPr lang="de-DE" smtClean="0">
                <a:solidFill>
                  <a:schemeClr val="tx2">
                    <a:lumMod val="60000"/>
                    <a:lumOff val="40000"/>
                  </a:schemeClr>
                </a:solidFill>
              </a:rPr>
              <a:t>s</a:t>
            </a:r>
            <a:r>
              <a:rPr lang="de-DE">
                <a:solidFill>
                  <a:schemeClr val="tx2">
                    <a:lumMod val="60000"/>
                    <a:lumOff val="40000"/>
                  </a:schemeClr>
                </a:solidFill>
              </a:rPr>
              <a:t>. Nachtrag </a:t>
            </a:r>
            <a:r>
              <a:rPr lang="de-DE" smtClean="0">
                <a:solidFill>
                  <a:schemeClr val="tx2">
                    <a:lumMod val="60000"/>
                    <a:lumOff val="40000"/>
                  </a:schemeClr>
                </a:solidFill>
              </a:rPr>
              <a:t>3</a:t>
            </a:r>
            <a:r>
              <a:rPr lang="de-DE" sz="1400"/>
              <a:t/>
            </a:r>
            <a:br>
              <a:rPr lang="de-DE" sz="1400"/>
            </a:br>
            <a:r>
              <a:rPr lang="de-DE" sz="1600" smtClean="0"/>
              <a:t> </a:t>
            </a:r>
            <a:endParaRPr lang="de-DE" sz="160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660" y="841124"/>
            <a:ext cx="5760000" cy="2579243"/>
          </a:xfrm>
          <a:prstGeom prst="rect">
            <a:avLst/>
          </a:prstGeom>
        </p:spPr>
      </p:pic>
    </p:spTree>
    <p:extLst>
      <p:ext uri="{BB962C8B-B14F-4D97-AF65-F5344CB8AC3E}">
        <p14:creationId xmlns:p14="http://schemas.microsoft.com/office/powerpoint/2010/main" val="1358486809"/>
      </p:ext>
    </p:extLst>
  </p:cSld>
  <p:clrMapOvr>
    <a:masterClrMapping/>
  </p:clrMapOvr>
  <p:transition spd="slow" advTm="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5BD2B3F-00E6-4F9B-8D56-F5FC049310AB}" type="slidenum">
              <a:rPr lang="de-DE" smtClean="0"/>
              <a:t>15</a:t>
            </a:fld>
            <a:endParaRPr lang="de-DE"/>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787491" cy="3228792"/>
          </a:xfrm>
          <a:prstGeom prst="rect">
            <a:avLst/>
          </a:prstGeom>
        </p:spPr>
      </p:pic>
      <p:sp>
        <p:nvSpPr>
          <p:cNvPr id="4" name="Textfeld 3"/>
          <p:cNvSpPr txBox="1"/>
          <p:nvPr/>
        </p:nvSpPr>
        <p:spPr>
          <a:xfrm>
            <a:off x="323528" y="3410751"/>
            <a:ext cx="8799001" cy="1200329"/>
          </a:xfrm>
          <a:prstGeom prst="rect">
            <a:avLst/>
          </a:prstGeom>
          <a:noFill/>
        </p:spPr>
        <p:txBody>
          <a:bodyPr wrap="square" rtlCol="0">
            <a:spAutoFit/>
          </a:bodyPr>
          <a:lstStyle/>
          <a:p>
            <a:r>
              <a:rPr lang="de-DE" smtClean="0"/>
              <a:t>Im DGC-Jahrbuch2020  zeigt </a:t>
            </a:r>
            <a:r>
              <a:rPr lang="de-DE" i="1" err="1" smtClean="0"/>
              <a:t>Heierli</a:t>
            </a:r>
            <a:r>
              <a:rPr lang="de-DE" i="1" smtClean="0"/>
              <a:t> </a:t>
            </a:r>
            <a:r>
              <a:rPr lang="de-DE" smtClean="0"/>
              <a:t>einen  SU-Entwurf mit </a:t>
            </a:r>
            <a:r>
              <a:rPr lang="de-DE"/>
              <a:t>besser </a:t>
            </a:r>
            <a:r>
              <a:rPr lang="de-DE" smtClean="0"/>
              <a:t>erkennbarer unterlegter Erde-Karte  für den Ort Zürich.  Er ist  so falsch wie der eben gezeigte, nur dass sich am unteren Bildrand diesmal der südliche Pazifik anstatt der Ort Zürich befindet.  Zudem müsste richtig die Karte um 180° gedreht sein.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06" y="4715010"/>
            <a:ext cx="5400600" cy="1301750"/>
          </a:xfrm>
          <a:prstGeom prst="rect">
            <a:avLst/>
          </a:prstGeom>
        </p:spPr>
      </p:pic>
      <p:sp>
        <p:nvSpPr>
          <p:cNvPr id="6" name="Textfeld 5"/>
          <p:cNvSpPr txBox="1"/>
          <p:nvPr/>
        </p:nvSpPr>
        <p:spPr>
          <a:xfrm>
            <a:off x="323528" y="5984146"/>
            <a:ext cx="8641237" cy="646331"/>
          </a:xfrm>
          <a:prstGeom prst="rect">
            <a:avLst/>
          </a:prstGeom>
          <a:noFill/>
        </p:spPr>
        <p:txBody>
          <a:bodyPr wrap="square" rtlCol="0">
            <a:spAutoFit/>
          </a:bodyPr>
          <a:lstStyle/>
          <a:p>
            <a:r>
              <a:rPr lang="de-DE" smtClean="0"/>
              <a:t>Im Fließtext auf der gleichen Seite schreibt er, dass das Abbild der Erde in einer horizontalen  SU spiegelverkehrt wäre, was </a:t>
            </a:r>
            <a:r>
              <a:rPr lang="de-DE"/>
              <a:t>ebenso  falsch</a:t>
            </a:r>
            <a:r>
              <a:rPr lang="de-DE">
                <a:solidFill>
                  <a:schemeClr val="tx2">
                    <a:lumMod val="60000"/>
                    <a:lumOff val="40000"/>
                  </a:schemeClr>
                </a:solidFill>
              </a:rPr>
              <a:t> </a:t>
            </a:r>
            <a:r>
              <a:rPr lang="de-DE" smtClean="0"/>
              <a:t> ist.  </a:t>
            </a:r>
            <a:r>
              <a:rPr lang="de-DE" smtClean="0">
                <a:solidFill>
                  <a:schemeClr val="tx2">
                    <a:lumMod val="60000"/>
                    <a:lumOff val="40000"/>
                  </a:schemeClr>
                </a:solidFill>
              </a:rPr>
              <a:t>s</a:t>
            </a:r>
            <a:r>
              <a:rPr lang="de-DE">
                <a:solidFill>
                  <a:schemeClr val="tx2">
                    <a:lumMod val="60000"/>
                    <a:lumOff val="40000"/>
                  </a:schemeClr>
                </a:solidFill>
              </a:rPr>
              <a:t>. </a:t>
            </a:r>
            <a:r>
              <a:rPr lang="de-DE" smtClean="0">
                <a:solidFill>
                  <a:schemeClr val="tx2">
                    <a:lumMod val="60000"/>
                    <a:lumOff val="40000"/>
                  </a:schemeClr>
                </a:solidFill>
              </a:rPr>
              <a:t>Nachtrag 4</a:t>
            </a:r>
            <a:endParaRPr lang="de-DE">
              <a:solidFill>
                <a:schemeClr val="tx2">
                  <a:lumMod val="60000"/>
                  <a:lumOff val="40000"/>
                </a:schemeClr>
              </a:solidFill>
            </a:endParaRPr>
          </a:p>
        </p:txBody>
      </p:sp>
      <p:sp>
        <p:nvSpPr>
          <p:cNvPr id="8" name="Textfeld 7"/>
          <p:cNvSpPr txBox="1"/>
          <p:nvPr/>
        </p:nvSpPr>
        <p:spPr>
          <a:xfrm>
            <a:off x="257206" y="3123376"/>
            <a:ext cx="7483146" cy="338554"/>
          </a:xfrm>
          <a:prstGeom prst="rect">
            <a:avLst/>
          </a:prstGeom>
          <a:noFill/>
        </p:spPr>
        <p:txBody>
          <a:bodyPr wrap="square" rtlCol="0">
            <a:spAutoFit/>
          </a:bodyPr>
          <a:lstStyle/>
          <a:p>
            <a:r>
              <a:rPr lang="de-DE" sz="1600"/>
              <a:t>[Jürgen </a:t>
            </a:r>
            <a:r>
              <a:rPr lang="de-DE" sz="1600" err="1"/>
              <a:t>Heierli</a:t>
            </a:r>
            <a:r>
              <a:rPr lang="de-DE" sz="1600"/>
              <a:t>:  DGC-Jahrbuch2020]</a:t>
            </a:r>
          </a:p>
        </p:txBody>
      </p:sp>
    </p:spTree>
    <p:extLst>
      <p:ext uri="{BB962C8B-B14F-4D97-AF65-F5344CB8AC3E}">
        <p14:creationId xmlns:p14="http://schemas.microsoft.com/office/powerpoint/2010/main" val="1325327059"/>
      </p:ext>
    </p:extLst>
  </p:cSld>
  <p:clrMapOvr>
    <a:masterClrMapping/>
  </p:clrMapOvr>
  <p:transition spd="slow" advTm="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6738" y="116632"/>
            <a:ext cx="9014872" cy="707886"/>
          </a:xfrm>
          <a:prstGeom prst="rect">
            <a:avLst/>
          </a:prstGeom>
        </p:spPr>
        <p:txBody>
          <a:bodyPr wrap="square">
            <a:spAutoFit/>
          </a:bodyPr>
          <a:lstStyle/>
          <a:p>
            <a:r>
              <a:rPr lang="de-CH" sz="2000" smtClean="0"/>
              <a:t>Die horizontale </a:t>
            </a:r>
            <a:r>
              <a:rPr lang="de-CH" sz="2000"/>
              <a:t>SU mit Lichtbrechung  und überlagerndem </a:t>
            </a:r>
            <a:r>
              <a:rPr lang="de-CH" sz="2000" smtClean="0"/>
              <a:t>Erde-Bild bleibt somit Favorit. Auf ihrem Erde-Bild läuft das Bild der Sonne in passender Richtung (O &gt;&gt; W).</a:t>
            </a:r>
            <a:endParaRPr lang="de-CH" sz="2000"/>
          </a:p>
        </p:txBody>
      </p:sp>
      <p:pic>
        <p:nvPicPr>
          <p:cNvPr id="3" name="Grafik 2"/>
          <p:cNvPicPr/>
          <p:nvPr/>
        </p:nvPicPr>
        <p:blipFill>
          <a:blip r:embed="rId3">
            <a:extLst>
              <a:ext uri="{28A0092B-C50C-407E-A947-70E740481C1C}">
                <a14:useLocalDpi xmlns:a14="http://schemas.microsoft.com/office/drawing/2010/main" val="0"/>
              </a:ext>
            </a:extLst>
          </a:blip>
          <a:stretch>
            <a:fillRect/>
          </a:stretch>
        </p:blipFill>
        <p:spPr>
          <a:xfrm>
            <a:off x="2771799" y="846953"/>
            <a:ext cx="6107509" cy="3442925"/>
          </a:xfrm>
          <a:prstGeom prst="rect">
            <a:avLst/>
          </a:prstGeom>
        </p:spPr>
      </p:pic>
      <p:pic>
        <p:nvPicPr>
          <p:cNvPr id="4" name="Grafik 3"/>
          <p:cNvPicPr/>
          <p:nvPr/>
        </p:nvPicPr>
        <p:blipFill>
          <a:blip r:embed="rId4">
            <a:extLst>
              <a:ext uri="{28A0092B-C50C-407E-A947-70E740481C1C}">
                <a14:useLocalDpi xmlns:a14="http://schemas.microsoft.com/office/drawing/2010/main" val="0"/>
              </a:ext>
            </a:extLst>
          </a:blip>
          <a:stretch>
            <a:fillRect/>
          </a:stretch>
        </p:blipFill>
        <p:spPr>
          <a:xfrm>
            <a:off x="323528" y="846954"/>
            <a:ext cx="2364154" cy="3442925"/>
          </a:xfrm>
          <a:prstGeom prst="rect">
            <a:avLst/>
          </a:prstGeom>
        </p:spPr>
      </p:pic>
      <p:sp>
        <p:nvSpPr>
          <p:cNvPr id="5" name="Rechteck 4"/>
          <p:cNvSpPr/>
          <p:nvPr/>
        </p:nvSpPr>
        <p:spPr>
          <a:xfrm>
            <a:off x="184626" y="4365104"/>
            <a:ext cx="8964488" cy="892552"/>
          </a:xfrm>
          <a:prstGeom prst="rect">
            <a:avLst/>
          </a:prstGeom>
        </p:spPr>
        <p:txBody>
          <a:bodyPr wrap="square">
            <a:spAutoFit/>
          </a:bodyPr>
          <a:lstStyle/>
          <a:p>
            <a:r>
              <a:rPr lang="de-CH" smtClean="0"/>
              <a:t>		</a:t>
            </a:r>
            <a:r>
              <a:rPr lang="de-CH"/>
              <a:t> </a:t>
            </a:r>
            <a:r>
              <a:rPr lang="de-CH" smtClean="0"/>
              <a:t>          </a:t>
            </a:r>
            <a:r>
              <a:rPr lang="de-CH" sz="1600" smtClean="0"/>
              <a:t>[Heinz </a:t>
            </a:r>
            <a:r>
              <a:rPr lang="de-CH" sz="1600"/>
              <a:t>Schilt: „Ebene Sonnenuhren</a:t>
            </a:r>
            <a:r>
              <a:rPr lang="de-CH" sz="1600" smtClean="0"/>
              <a:t>“, </a:t>
            </a:r>
            <a:r>
              <a:rPr lang="de-CH" sz="1600"/>
              <a:t>Eigenverlag, 8. Auflage, </a:t>
            </a:r>
            <a:r>
              <a:rPr lang="de-CH" sz="1600" smtClean="0"/>
              <a:t>1994]</a:t>
            </a:r>
          </a:p>
          <a:p>
            <a:r>
              <a:rPr lang="de-CH" sz="1600" smtClean="0"/>
              <a:t>                                                                    [www.swetzel.ch/sonnenuhren/rexsu/rexsu.html</a:t>
            </a:r>
          </a:p>
          <a:p>
            <a:r>
              <a:rPr lang="de-CH" sz="1600" smtClean="0"/>
              <a:t>			</a:t>
            </a:r>
            <a:r>
              <a:rPr lang="de-CH" sz="1600"/>
              <a:t> </a:t>
            </a:r>
            <a:r>
              <a:rPr lang="de-CH" sz="1600" smtClean="0"/>
              <a:t>        Kapitel "3.2 Horizontale Sonnenuhr im </a:t>
            </a:r>
            <a:r>
              <a:rPr lang="de-CH" sz="1600"/>
              <a:t>Wasser</a:t>
            </a:r>
            <a:r>
              <a:rPr lang="de-CH" sz="1600" smtClean="0"/>
              <a:t>«]     </a:t>
            </a:r>
            <a:r>
              <a:rPr lang="de-CH">
                <a:solidFill>
                  <a:schemeClr val="tx2"/>
                </a:solidFill>
              </a:rPr>
              <a:t>s. Nachtrag </a:t>
            </a:r>
            <a:r>
              <a:rPr lang="de-CH" smtClean="0">
                <a:solidFill>
                  <a:schemeClr val="tx2"/>
                </a:solidFill>
              </a:rPr>
              <a:t>2</a:t>
            </a:r>
            <a:endParaRPr lang="de-CH">
              <a:solidFill>
                <a:schemeClr val="tx2"/>
              </a:solidFill>
            </a:endParaRPr>
          </a:p>
        </p:txBody>
      </p:sp>
      <p:sp>
        <p:nvSpPr>
          <p:cNvPr id="6" name="Rechteck 5"/>
          <p:cNvSpPr/>
          <p:nvPr/>
        </p:nvSpPr>
        <p:spPr>
          <a:xfrm>
            <a:off x="107504" y="5144604"/>
            <a:ext cx="9041610" cy="1631216"/>
          </a:xfrm>
          <a:prstGeom prst="rect">
            <a:avLst/>
          </a:prstGeom>
        </p:spPr>
        <p:txBody>
          <a:bodyPr wrap="square">
            <a:spAutoFit/>
          </a:bodyPr>
          <a:lstStyle/>
          <a:p>
            <a:r>
              <a:rPr lang="de-CH" sz="2000" i="1"/>
              <a:t>Schilt</a:t>
            </a:r>
            <a:r>
              <a:rPr lang="de-CH" sz="2000"/>
              <a:t> hat über seine Bade-Weiher-Sonnenuhr </a:t>
            </a:r>
            <a:r>
              <a:rPr lang="de-CH" sz="2000" smtClean="0"/>
              <a:t>erst 1994 und u.a. geschrieben:</a:t>
            </a:r>
            <a:endParaRPr lang="de-CH" sz="2000"/>
          </a:p>
          <a:p>
            <a:r>
              <a:rPr lang="de-CH" sz="2000" smtClean="0"/>
              <a:t>"</a:t>
            </a:r>
            <a:r>
              <a:rPr lang="de-CH" sz="2000"/>
              <a:t>Man kann an dieser Sonnenuhr den vollständigen täglichen ... Lauf der Sonne </a:t>
            </a:r>
            <a:r>
              <a:rPr lang="de-CH" sz="2000" smtClean="0"/>
              <a:t> auf </a:t>
            </a:r>
            <a:r>
              <a:rPr lang="de-CH" sz="2000"/>
              <a:t>einer begrenzten ebenen Fläche beobachten." </a:t>
            </a:r>
            <a:r>
              <a:rPr lang="de-CH" sz="2000" smtClean="0"/>
              <a:t/>
            </a:r>
            <a:br>
              <a:rPr lang="de-CH" sz="2000" smtClean="0"/>
            </a:br>
            <a:r>
              <a:rPr lang="de-CH" sz="2000" smtClean="0"/>
              <a:t>Genauere Aussagen über die Bildverzerrung (die 2 rechten Bilder zum Vergleich: links verzerrt, rechts </a:t>
            </a:r>
            <a:r>
              <a:rPr lang="de-CH" sz="2000" err="1" smtClean="0"/>
              <a:t>unverzerrt</a:t>
            </a:r>
            <a:r>
              <a:rPr lang="de-CH" sz="2000" smtClean="0"/>
              <a:t>) und die Möglichkeit, ein Erde-Bild zu überlagern, fehlen. </a:t>
            </a:r>
            <a:endParaRPr lang="de-CH" sz="2000">
              <a:solidFill>
                <a:schemeClr val="tx2">
                  <a:lumMod val="60000"/>
                  <a:lumOff val="40000"/>
                </a:schemeClr>
              </a:solidFill>
            </a:endParaRPr>
          </a:p>
        </p:txBody>
      </p:sp>
      <p:sp>
        <p:nvSpPr>
          <p:cNvPr id="7" name="Foliennummernplatzhalter 6"/>
          <p:cNvSpPr>
            <a:spLocks noGrp="1"/>
          </p:cNvSpPr>
          <p:nvPr>
            <p:ph type="sldNum" sz="quarter" idx="12"/>
          </p:nvPr>
        </p:nvSpPr>
        <p:spPr/>
        <p:txBody>
          <a:bodyPr/>
          <a:lstStyle/>
          <a:p>
            <a:fld id="{15BD2B3F-00E6-4F9B-8D56-F5FC049310AB}" type="slidenum">
              <a:rPr lang="de-DE" smtClean="0"/>
              <a:t>16</a:t>
            </a:fld>
            <a:endParaRPr lang="de-DE"/>
          </a:p>
        </p:txBody>
      </p:sp>
    </p:spTree>
    <p:extLst>
      <p:ext uri="{BB962C8B-B14F-4D97-AF65-F5344CB8AC3E}">
        <p14:creationId xmlns:p14="http://schemas.microsoft.com/office/powerpoint/2010/main" val="3068308679"/>
      </p:ext>
    </p:extLst>
  </p:cSld>
  <p:clrMapOvr>
    <a:masterClrMapping/>
  </p:clrMapOvr>
  <p:transition spd="slow" advTm="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16632"/>
            <a:ext cx="8784976" cy="400110"/>
          </a:xfrm>
          <a:prstGeom prst="rect">
            <a:avLst/>
          </a:prstGeom>
        </p:spPr>
        <p:txBody>
          <a:bodyPr wrap="square">
            <a:spAutoFit/>
          </a:bodyPr>
          <a:lstStyle/>
          <a:p>
            <a:r>
              <a:rPr lang="de-CH" sz="2000" smtClean="0"/>
              <a:t>Eine Wasser-SU mit passend überlagertem Erde-Bild wurde erst kürzlich bekannt.</a:t>
            </a:r>
            <a:endParaRPr lang="de-CH" sz="2000"/>
          </a:p>
        </p:txBody>
      </p:sp>
      <p:pic>
        <p:nvPicPr>
          <p:cNvPr id="3" name="Grafik 2"/>
          <p:cNvPicPr/>
          <p:nvPr/>
        </p:nvPicPr>
        <p:blipFill>
          <a:blip r:embed="rId3">
            <a:extLst>
              <a:ext uri="{28A0092B-C50C-407E-A947-70E740481C1C}">
                <a14:useLocalDpi xmlns:a14="http://schemas.microsoft.com/office/drawing/2010/main" val="0"/>
              </a:ext>
            </a:extLst>
          </a:blip>
          <a:stretch>
            <a:fillRect/>
          </a:stretch>
        </p:blipFill>
        <p:spPr>
          <a:xfrm>
            <a:off x="379644" y="516742"/>
            <a:ext cx="2896212" cy="2771650"/>
          </a:xfrm>
          <a:prstGeom prst="rect">
            <a:avLst/>
          </a:prstGeom>
        </p:spPr>
      </p:pic>
      <p:pic>
        <p:nvPicPr>
          <p:cNvPr id="4" name="Grafik 3"/>
          <p:cNvPicPr/>
          <p:nvPr/>
        </p:nvPicPr>
        <p:blipFill>
          <a:blip r:embed="rId4" cstate="print">
            <a:extLst>
              <a:ext uri="{28A0092B-C50C-407E-A947-70E740481C1C}">
                <a14:useLocalDpi xmlns:a14="http://schemas.microsoft.com/office/drawing/2010/main" val="0"/>
              </a:ext>
            </a:extLst>
          </a:blip>
          <a:stretch>
            <a:fillRect/>
          </a:stretch>
        </p:blipFill>
        <p:spPr>
          <a:xfrm>
            <a:off x="3347206" y="530499"/>
            <a:ext cx="2808312" cy="2770236"/>
          </a:xfrm>
          <a:prstGeom prst="rect">
            <a:avLst/>
          </a:prstGeom>
        </p:spPr>
      </p:pic>
      <p:pic>
        <p:nvPicPr>
          <p:cNvPr id="5" name="Grafik 4"/>
          <p:cNvPicPr/>
          <p:nvPr/>
        </p:nvPicPr>
        <p:blipFill>
          <a:blip r:embed="rId5" cstate="print">
            <a:extLst>
              <a:ext uri="{28A0092B-C50C-407E-A947-70E740481C1C}">
                <a14:useLocalDpi xmlns:a14="http://schemas.microsoft.com/office/drawing/2010/main" val="0"/>
              </a:ext>
            </a:extLst>
          </a:blip>
          <a:stretch>
            <a:fillRect/>
          </a:stretch>
        </p:blipFill>
        <p:spPr>
          <a:xfrm>
            <a:off x="6228184" y="539044"/>
            <a:ext cx="2664296" cy="2736304"/>
          </a:xfrm>
          <a:prstGeom prst="rect">
            <a:avLst/>
          </a:prstGeom>
        </p:spPr>
      </p:pic>
      <p:sp>
        <p:nvSpPr>
          <p:cNvPr id="6" name="Rechteck 5"/>
          <p:cNvSpPr/>
          <p:nvPr/>
        </p:nvSpPr>
        <p:spPr>
          <a:xfrm>
            <a:off x="223770" y="3573016"/>
            <a:ext cx="8928484" cy="923330"/>
          </a:xfrm>
          <a:prstGeom prst="rect">
            <a:avLst/>
          </a:prstGeom>
        </p:spPr>
        <p:txBody>
          <a:bodyPr wrap="square">
            <a:spAutoFit/>
          </a:bodyPr>
          <a:lstStyle/>
          <a:p>
            <a:r>
              <a:rPr lang="de-CH" smtClean="0"/>
              <a:t>Bild-Daten:  23</a:t>
            </a:r>
            <a:r>
              <a:rPr lang="de-CH"/>
              <a:t>. 8.24, 9:48 MESZ, 8:15 </a:t>
            </a:r>
            <a:r>
              <a:rPr lang="de-CH" smtClean="0"/>
              <a:t>WOZ    </a:t>
            </a:r>
          </a:p>
          <a:p>
            <a:r>
              <a:rPr lang="de-CH" smtClean="0"/>
              <a:t>	     Ort der Sonnenuhr: roter Punkt , etwa 7,5° O, 47° N,  Bern</a:t>
            </a:r>
            <a:r>
              <a:rPr lang="de-CH" sz="1600" smtClean="0"/>
              <a:t>   	</a:t>
            </a:r>
            <a:r>
              <a:rPr lang="de-CH"/>
              <a:t>	 </a:t>
            </a:r>
            <a:r>
              <a:rPr lang="de-CH" smtClean="0"/>
              <a:t>                       	      Subsolarer </a:t>
            </a:r>
            <a:r>
              <a:rPr lang="de-CH"/>
              <a:t>Punkt (blau) über </a:t>
            </a:r>
            <a:r>
              <a:rPr lang="de-CH" err="1"/>
              <a:t>Ind</a:t>
            </a:r>
            <a:r>
              <a:rPr lang="de-CH"/>
              <a:t>. </a:t>
            </a:r>
            <a:r>
              <a:rPr lang="de-CH" smtClean="0"/>
              <a:t>Ozean, </a:t>
            </a:r>
            <a:r>
              <a:rPr lang="de-CH"/>
              <a:t>etwa </a:t>
            </a:r>
            <a:r>
              <a:rPr lang="de-CH" smtClean="0"/>
              <a:t>12°N, 63°O</a:t>
            </a:r>
            <a:endParaRPr lang="de-DE"/>
          </a:p>
        </p:txBody>
      </p:sp>
      <p:sp>
        <p:nvSpPr>
          <p:cNvPr id="8" name="Rechteck 7"/>
          <p:cNvSpPr/>
          <p:nvPr/>
        </p:nvSpPr>
        <p:spPr>
          <a:xfrm>
            <a:off x="179766" y="3300735"/>
            <a:ext cx="8928484" cy="369332"/>
          </a:xfrm>
          <a:prstGeom prst="rect">
            <a:avLst/>
          </a:prstGeom>
        </p:spPr>
        <p:txBody>
          <a:bodyPr wrap="square">
            <a:spAutoFit/>
          </a:bodyPr>
          <a:lstStyle/>
          <a:p>
            <a:r>
              <a:rPr lang="de-CH" smtClean="0"/>
              <a:t>[</a:t>
            </a:r>
            <a:r>
              <a:rPr lang="de-CH" sz="1600" smtClean="0"/>
              <a:t>Ernst </a:t>
            </a:r>
            <a:r>
              <a:rPr lang="de-CH" sz="1600" err="1"/>
              <a:t>Lobsiger</a:t>
            </a:r>
            <a:r>
              <a:rPr lang="de-CH" sz="1600"/>
              <a:t>: "Auf den Spuren von Heinz Schilt“, </a:t>
            </a:r>
            <a:r>
              <a:rPr lang="de-CH" sz="1600" smtClean="0"/>
              <a:t> noch nicht  veröffentlicht]</a:t>
            </a:r>
            <a:endParaRPr lang="de-DE" sz="1600"/>
          </a:p>
        </p:txBody>
      </p:sp>
      <p:sp>
        <p:nvSpPr>
          <p:cNvPr id="10" name="Rechteck 9"/>
          <p:cNvSpPr/>
          <p:nvPr/>
        </p:nvSpPr>
        <p:spPr>
          <a:xfrm>
            <a:off x="84875" y="4496346"/>
            <a:ext cx="9152212" cy="2246769"/>
          </a:xfrm>
          <a:prstGeom prst="rect">
            <a:avLst/>
          </a:prstGeom>
        </p:spPr>
        <p:txBody>
          <a:bodyPr wrap="square">
            <a:spAutoFit/>
          </a:bodyPr>
          <a:lstStyle/>
          <a:p>
            <a:r>
              <a:rPr lang="de-CH" sz="2000" i="1" err="1"/>
              <a:t>Lobsiger</a:t>
            </a:r>
            <a:r>
              <a:rPr lang="de-CH" sz="2000"/>
              <a:t> hat sich intensiv damit beschäftigt, die von ihm </a:t>
            </a:r>
            <a:r>
              <a:rPr lang="de-CH" sz="2000" smtClean="0"/>
              <a:t>unterlegte farbige Weltkarte passend </a:t>
            </a:r>
            <a:r>
              <a:rPr lang="de-CH" sz="2000"/>
              <a:t>zu verzerren. </a:t>
            </a:r>
            <a:r>
              <a:rPr lang="de-CH" sz="2000" smtClean="0"/>
              <a:t/>
            </a:r>
            <a:br>
              <a:rPr lang="de-CH" sz="2000" smtClean="0"/>
            </a:br>
            <a:r>
              <a:rPr lang="de-CH" sz="2000" smtClean="0"/>
              <a:t>Anzeigender </a:t>
            </a:r>
            <a:r>
              <a:rPr lang="de-CH" sz="2000"/>
              <a:t>Punkt ist nicht die Stabspitze, sondern die Stelle, wo der Stab aus dem Wasser </a:t>
            </a:r>
            <a:r>
              <a:rPr lang="de-CH" sz="2000" smtClean="0"/>
              <a:t>heraussteht. Der hochgezogene </a:t>
            </a:r>
            <a:r>
              <a:rPr lang="de-CH" sz="2000"/>
              <a:t>Wasserrand hat lichtsammelnde Wirkung</a:t>
            </a:r>
            <a:r>
              <a:rPr lang="de-CH" sz="2000" smtClean="0"/>
              <a:t>.</a:t>
            </a:r>
            <a:br>
              <a:rPr lang="de-CH" sz="2000" smtClean="0"/>
            </a:br>
            <a:endParaRPr lang="de-CH" sz="2000"/>
          </a:p>
          <a:p>
            <a:r>
              <a:rPr lang="de-CH" sz="2000"/>
              <a:t>Seine SU wird </a:t>
            </a:r>
            <a:r>
              <a:rPr lang="de-CH" sz="2000" smtClean="0"/>
              <a:t>voraussichtlich </a:t>
            </a:r>
            <a:r>
              <a:rPr lang="de-CH" sz="2000"/>
              <a:t>von </a:t>
            </a:r>
            <a:r>
              <a:rPr lang="de-CH" sz="2000" i="1"/>
              <a:t>Carlo Heller </a:t>
            </a:r>
            <a:r>
              <a:rPr lang="de-CH" sz="2000"/>
              <a:t>als Tischmodell auf den Markt </a:t>
            </a:r>
            <a:r>
              <a:rPr lang="de-CH" sz="2000" smtClean="0"/>
              <a:t>gebracht.</a:t>
            </a:r>
          </a:p>
          <a:p>
            <a:r>
              <a:rPr lang="de-CH" sz="2000" i="1" err="1" smtClean="0"/>
              <a:t>Heierli</a:t>
            </a:r>
            <a:r>
              <a:rPr lang="de-CH" sz="2000" smtClean="0"/>
              <a:t> </a:t>
            </a:r>
            <a:r>
              <a:rPr lang="de-CH" sz="2000"/>
              <a:t>hat Produktion und Verkauf seiner SU offensichtlich eingestellt.</a:t>
            </a:r>
          </a:p>
        </p:txBody>
      </p:sp>
      <p:sp>
        <p:nvSpPr>
          <p:cNvPr id="7" name="Foliennummernplatzhalter 6"/>
          <p:cNvSpPr>
            <a:spLocks noGrp="1"/>
          </p:cNvSpPr>
          <p:nvPr>
            <p:ph type="sldNum" sz="quarter" idx="12"/>
          </p:nvPr>
        </p:nvSpPr>
        <p:spPr/>
        <p:txBody>
          <a:bodyPr/>
          <a:lstStyle/>
          <a:p>
            <a:fld id="{15BD2B3F-00E6-4F9B-8D56-F5FC049310AB}" type="slidenum">
              <a:rPr lang="de-DE" smtClean="0"/>
              <a:t>17</a:t>
            </a:fld>
            <a:endParaRPr lang="de-DE"/>
          </a:p>
        </p:txBody>
      </p:sp>
    </p:spTree>
    <p:extLst>
      <p:ext uri="{BB962C8B-B14F-4D97-AF65-F5344CB8AC3E}">
        <p14:creationId xmlns:p14="http://schemas.microsoft.com/office/powerpoint/2010/main" val="4215989519"/>
      </p:ext>
    </p:extLst>
  </p:cSld>
  <p:clrMapOvr>
    <a:masterClrMapping/>
  </p:clrMapOvr>
  <p:transition spd="slow" advTm="0">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5BD2B3F-00E6-4F9B-8D56-F5FC049310AB}" type="slidenum">
              <a:rPr lang="de-DE" smtClean="0"/>
              <a:t>18</a:t>
            </a:fld>
            <a:endParaRPr lang="de-DE"/>
          </a:p>
        </p:txBody>
      </p:sp>
      <p:sp>
        <p:nvSpPr>
          <p:cNvPr id="3" name="Rechteck 2"/>
          <p:cNvSpPr/>
          <p:nvPr/>
        </p:nvSpPr>
        <p:spPr>
          <a:xfrm>
            <a:off x="627484" y="188640"/>
            <a:ext cx="8064896" cy="1815882"/>
          </a:xfrm>
          <a:prstGeom prst="rect">
            <a:avLst/>
          </a:prstGeom>
        </p:spPr>
        <p:txBody>
          <a:bodyPr wrap="square">
            <a:spAutoFit/>
          </a:bodyPr>
          <a:lstStyle/>
          <a:p>
            <a:r>
              <a:rPr lang="de-DE" smtClean="0"/>
              <a:t>8</a:t>
            </a:r>
            <a:r>
              <a:rPr lang="de-DE"/>
              <a:t>. Oktober  </a:t>
            </a:r>
            <a:r>
              <a:rPr lang="de-DE" smtClean="0"/>
              <a:t>2024</a:t>
            </a:r>
          </a:p>
          <a:p>
            <a:r>
              <a:rPr lang="de-DE" sz="2000" smtClean="0"/>
              <a:t>Die folgenden Nachträge waren nicht Bestandteile des Vortrages</a:t>
            </a:r>
            <a:br>
              <a:rPr lang="de-DE" sz="2000" smtClean="0"/>
            </a:br>
            <a:r>
              <a:rPr lang="de-DE" sz="2000" smtClean="0"/>
              <a:t/>
            </a:r>
            <a:br>
              <a:rPr lang="de-DE" sz="2000" smtClean="0"/>
            </a:br>
            <a:r>
              <a:rPr lang="de-DE" b="1" smtClean="0"/>
              <a:t>N1</a:t>
            </a:r>
            <a:r>
              <a:rPr lang="de-DE" smtClean="0"/>
              <a:t>: In der dem Vortrag  folgenden Diskussion wurde ich auf die nachstehend  abgebildeten, auch bereits bekannten Sonnenuhren mit Lichtbrechung  aufmerksam gemacht. Es handelt sich um tragbare Horizontal-</a:t>
            </a:r>
            <a:r>
              <a:rPr lang="de-DE" err="1" smtClean="0"/>
              <a:t>SUn</a:t>
            </a:r>
            <a:r>
              <a:rPr lang="de-DE" smtClean="0"/>
              <a:t>.</a:t>
            </a:r>
            <a:endParaRPr lang="de-DE"/>
          </a:p>
        </p:txBody>
      </p:sp>
      <p:sp>
        <p:nvSpPr>
          <p:cNvPr id="4" name="Rechteck 3"/>
          <p:cNvSpPr/>
          <p:nvPr/>
        </p:nvSpPr>
        <p:spPr>
          <a:xfrm>
            <a:off x="395536" y="6488668"/>
            <a:ext cx="7822952" cy="369332"/>
          </a:xfrm>
          <a:prstGeom prst="rect">
            <a:avLst/>
          </a:prstGeom>
        </p:spPr>
        <p:txBody>
          <a:bodyPr wrap="square">
            <a:spAutoFit/>
          </a:bodyPr>
          <a:lstStyle/>
          <a:p>
            <a:r>
              <a:rPr lang="de-DE">
                <a:solidFill>
                  <a:prstClr val="black"/>
                </a:solidFill>
              </a:rPr>
              <a:t> </a:t>
            </a:r>
            <a:endParaRPr lang="de-DE"/>
          </a:p>
        </p:txBody>
      </p:sp>
      <p:sp>
        <p:nvSpPr>
          <p:cNvPr id="5" name="Rechteck 4"/>
          <p:cNvSpPr/>
          <p:nvPr/>
        </p:nvSpPr>
        <p:spPr>
          <a:xfrm>
            <a:off x="539552" y="3974712"/>
            <a:ext cx="8524998" cy="2554545"/>
          </a:xfrm>
          <a:prstGeom prst="rect">
            <a:avLst/>
          </a:prstGeom>
        </p:spPr>
        <p:txBody>
          <a:bodyPr wrap="square">
            <a:spAutoFit/>
          </a:bodyPr>
          <a:lstStyle/>
          <a:p>
            <a:r>
              <a:rPr lang="de-DE" smtClean="0">
                <a:solidFill>
                  <a:prstClr val="black"/>
                </a:solidFill>
              </a:rPr>
              <a:t>vermutlich 	                    Heinrich Stocker (1999)                            Adi </a:t>
            </a:r>
            <a:r>
              <a:rPr lang="de-DE" err="1" smtClean="0">
                <a:solidFill>
                  <a:prstClr val="black"/>
                </a:solidFill>
              </a:rPr>
              <a:t>Prattes</a:t>
            </a:r>
            <a:r>
              <a:rPr lang="de-DE" smtClean="0">
                <a:solidFill>
                  <a:prstClr val="black"/>
                </a:solidFill>
              </a:rPr>
              <a:t>  </a:t>
            </a:r>
            <a:r>
              <a:rPr lang="de-DE">
                <a:solidFill>
                  <a:prstClr val="black"/>
                </a:solidFill>
              </a:rPr>
              <a:t>(2009</a:t>
            </a:r>
            <a:r>
              <a:rPr lang="de-DE" smtClean="0">
                <a:solidFill>
                  <a:prstClr val="black"/>
                </a:solidFill>
              </a:rPr>
              <a:t>)</a:t>
            </a:r>
          </a:p>
          <a:p>
            <a:pPr lvl="0"/>
            <a:r>
              <a:rPr lang="de-DE" smtClean="0">
                <a:solidFill>
                  <a:prstClr val="black"/>
                </a:solidFill>
              </a:rPr>
              <a:t>     </a:t>
            </a:r>
            <a:r>
              <a:rPr lang="de-DE" err="1" smtClean="0">
                <a:solidFill>
                  <a:prstClr val="black"/>
                </a:solidFill>
              </a:rPr>
              <a:t>Fer</a:t>
            </a:r>
            <a:r>
              <a:rPr lang="de-DE" smtClean="0">
                <a:solidFill>
                  <a:prstClr val="black"/>
                </a:solidFill>
              </a:rPr>
              <a:t> </a:t>
            </a:r>
            <a:r>
              <a:rPr lang="de-DE">
                <a:solidFill>
                  <a:prstClr val="black"/>
                </a:solidFill>
              </a:rPr>
              <a:t>de </a:t>
            </a:r>
            <a:r>
              <a:rPr lang="de-DE" smtClean="0">
                <a:solidFill>
                  <a:prstClr val="black"/>
                </a:solidFill>
              </a:rPr>
              <a:t>Vries (1993)				                 </a:t>
            </a:r>
            <a:r>
              <a:rPr lang="de-DE" sz="1600" smtClean="0">
                <a:solidFill>
                  <a:prstClr val="black"/>
                </a:solidFill>
              </a:rPr>
              <a:t>[Fotos von Adi </a:t>
            </a:r>
            <a:r>
              <a:rPr lang="de-DE" sz="1600" err="1" smtClean="0">
                <a:solidFill>
                  <a:prstClr val="black"/>
                </a:solidFill>
              </a:rPr>
              <a:t>Prattes</a:t>
            </a:r>
            <a:r>
              <a:rPr lang="de-DE" sz="1600" smtClean="0">
                <a:solidFill>
                  <a:prstClr val="black"/>
                </a:solidFill>
              </a:rPr>
              <a:t>]</a:t>
            </a:r>
          </a:p>
          <a:p>
            <a:pPr lvl="0"/>
            <a:endParaRPr lang="de-DE" sz="1600" smtClean="0">
              <a:solidFill>
                <a:prstClr val="black"/>
              </a:solidFill>
            </a:endParaRPr>
          </a:p>
          <a:p>
            <a:pPr lvl="0"/>
            <a:r>
              <a:rPr lang="de-CH" b="1">
                <a:solidFill>
                  <a:prstClr val="black"/>
                </a:solidFill>
              </a:rPr>
              <a:t>N2: </a:t>
            </a:r>
            <a:r>
              <a:rPr lang="de-CH">
                <a:solidFill>
                  <a:prstClr val="black"/>
                </a:solidFill>
              </a:rPr>
              <a:t>Der Äquator als mittlerer Deklinationskreis der Sonne ist wie die Stundenkreise ein Großkreis. Bei  gebrochener </a:t>
            </a:r>
            <a:r>
              <a:rPr lang="de-CH" err="1">
                <a:solidFill>
                  <a:prstClr val="black"/>
                </a:solidFill>
              </a:rPr>
              <a:t>gnomonischer</a:t>
            </a:r>
            <a:r>
              <a:rPr lang="de-CH">
                <a:solidFill>
                  <a:prstClr val="black"/>
                </a:solidFill>
              </a:rPr>
              <a:t> Projektion wird er wie die Stundenkreise auch als Ellipse abgebildet.  Da er </a:t>
            </a:r>
            <a:r>
              <a:rPr lang="de-CH" smtClean="0">
                <a:solidFill>
                  <a:prstClr val="black"/>
                </a:solidFill>
              </a:rPr>
              <a:t>nur ein </a:t>
            </a:r>
            <a:r>
              <a:rPr lang="de-CH">
                <a:solidFill>
                  <a:prstClr val="black"/>
                </a:solidFill>
              </a:rPr>
              <a:t>Sonderfall der Deklinationskreise ist, kann angenommen werden,  dass alle Deklinationskreise als Ellipsen abgebildet werden.</a:t>
            </a:r>
          </a:p>
          <a:p>
            <a:pPr lvl="0"/>
            <a:endParaRPr lang="de-DE">
              <a:solidFill>
                <a:prstClr val="black"/>
              </a:solidFill>
            </a:endParaRPr>
          </a:p>
          <a:p>
            <a:pPr lvl="0"/>
            <a:endParaRPr lang="de-DE">
              <a:solidFill>
                <a:prstClr val="black"/>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484" y="2004522"/>
            <a:ext cx="8280000" cy="1993809"/>
          </a:xfrm>
          <a:prstGeom prst="rect">
            <a:avLst/>
          </a:prstGeom>
        </p:spPr>
      </p:pic>
    </p:spTree>
    <p:extLst>
      <p:ext uri="{BB962C8B-B14F-4D97-AF65-F5344CB8AC3E}">
        <p14:creationId xmlns:p14="http://schemas.microsoft.com/office/powerpoint/2010/main" val="3900180430"/>
      </p:ext>
    </p:extLst>
  </p:cSld>
  <p:clrMapOvr>
    <a:masterClrMapping/>
  </p:clrMapOvr>
  <p:transition spd="slow" advTm="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5BD2B3F-00E6-4F9B-8D56-F5FC049310AB}" type="slidenum">
              <a:rPr lang="de-DE" smtClean="0"/>
              <a:t>19</a:t>
            </a:fld>
            <a:endParaRPr lang="de-DE"/>
          </a:p>
        </p:txBody>
      </p:sp>
      <p:sp>
        <p:nvSpPr>
          <p:cNvPr id="3" name="Textfeld 2"/>
          <p:cNvSpPr txBox="1"/>
          <p:nvPr/>
        </p:nvSpPr>
        <p:spPr>
          <a:xfrm>
            <a:off x="395536" y="394692"/>
            <a:ext cx="8424936" cy="6617196"/>
          </a:xfrm>
          <a:prstGeom prst="rect">
            <a:avLst/>
          </a:prstGeom>
          <a:noFill/>
        </p:spPr>
        <p:txBody>
          <a:bodyPr wrap="square" rtlCol="0">
            <a:spAutoFit/>
          </a:bodyPr>
          <a:lstStyle/>
          <a:p>
            <a:r>
              <a:rPr lang="de-CH" b="1"/>
              <a:t>N3: </a:t>
            </a:r>
            <a:r>
              <a:rPr lang="de-CH"/>
              <a:t>Die </a:t>
            </a:r>
            <a:r>
              <a:rPr lang="de-CH" smtClean="0"/>
              <a:t>Fotos  </a:t>
            </a:r>
            <a:r>
              <a:rPr lang="de-CH"/>
              <a:t>von einem Globus und von meiner Globus-Reflexsonnenuhr  sind  mit einem 10fach-Teleobjektiv aufgenommen.  Dadurch sind  sie in guter Näherung  orthographische Projektionen, an denen die </a:t>
            </a:r>
            <a:r>
              <a:rPr lang="de-CH" err="1"/>
              <a:t>gnomonisch</a:t>
            </a:r>
            <a:r>
              <a:rPr lang="de-CH"/>
              <a:t> gebrochenen gemessen werden können.</a:t>
            </a:r>
            <a:endParaRPr lang="de-DE" smtClean="0"/>
          </a:p>
          <a:p>
            <a:endParaRPr lang="de-DE" b="1"/>
          </a:p>
          <a:p>
            <a:r>
              <a:rPr lang="de-DE" b="1" smtClean="0"/>
              <a:t>N4</a:t>
            </a:r>
            <a:r>
              <a:rPr lang="de-DE" smtClean="0"/>
              <a:t>: Mit </a:t>
            </a:r>
            <a:r>
              <a:rPr lang="de-DE" err="1" smtClean="0"/>
              <a:t>gnomonischer</a:t>
            </a:r>
            <a:r>
              <a:rPr lang="de-DE" smtClean="0"/>
              <a:t> (einer Zentral-) Projektion wird </a:t>
            </a:r>
            <a:r>
              <a:rPr lang="de-CH" smtClean="0"/>
              <a:t>die Himmels-Außenseite  positiv (</a:t>
            </a:r>
            <a:r>
              <a:rPr lang="de-CH" err="1" smtClean="0"/>
              <a:t>ungespiegelt</a:t>
            </a:r>
            <a:r>
              <a:rPr lang="de-CH" smtClean="0"/>
              <a:t>, nur 180° in der optischen Achse gedreht) auf der Projektionsfläche (SU-Zifferblatt) abgebildet. Das passt zur </a:t>
            </a:r>
            <a:r>
              <a:rPr lang="de-CH" err="1" smtClean="0"/>
              <a:t>gnomonischen</a:t>
            </a:r>
            <a:r>
              <a:rPr lang="de-CH" smtClean="0"/>
              <a:t> Abbildung der Erd-Oberfläche (Projektionszentrum beider Abbildungen </a:t>
            </a:r>
            <a:r>
              <a:rPr lang="de-CH"/>
              <a:t>ist der </a:t>
            </a:r>
            <a:r>
              <a:rPr lang="de-CH" smtClean="0"/>
              <a:t>Erdmittelpunkt *)), d.h. dass bei Überlagerung des Erde-Bildes die Koordinaten Längen- und Breitenkreise  mit den Koordinaten Stunden- und Deklinationswinkel zusammenfallen. Der </a:t>
            </a:r>
            <a:r>
              <a:rPr lang="de-CH"/>
              <a:t>Licht- </a:t>
            </a:r>
            <a:r>
              <a:rPr lang="de-CH" smtClean="0"/>
              <a:t>oder Schattenpunkt der Sonnenuhr kommt täglich als Zeitmarke auf der Zeitskala bzw. als Subsolarer Punkt auf dem </a:t>
            </a:r>
            <a:r>
              <a:rPr lang="de-CH" err="1" smtClean="0"/>
              <a:t>Erdebild</a:t>
            </a:r>
            <a:r>
              <a:rPr lang="de-CH" smtClean="0"/>
              <a:t> täglich vom Vor-zum Nachmittag bzw. von Ost nach West voran.  </a:t>
            </a:r>
            <a:r>
              <a:rPr lang="de-CH" sz="1400" smtClean="0"/>
              <a:t>*)Wegen der </a:t>
            </a:r>
            <a:r>
              <a:rPr lang="de-CH" sz="1400"/>
              <a:t>g</a:t>
            </a:r>
            <a:r>
              <a:rPr lang="de-CH" sz="1400" smtClean="0"/>
              <a:t>roßen </a:t>
            </a:r>
            <a:r>
              <a:rPr lang="de-CH" sz="1400"/>
              <a:t>E</a:t>
            </a:r>
            <a:r>
              <a:rPr lang="de-CH" sz="1400" smtClean="0"/>
              <a:t>ntfernung des Himmels  im Vergleich zum Erd-Radius  ist die Verschiebung </a:t>
            </a:r>
          </a:p>
          <a:p>
            <a:r>
              <a:rPr lang="de-CH" sz="1400" smtClean="0"/>
              <a:t>	           dieses Zentrums zur auf der Erde befindlichen SU eine vernachlässigbare Ungenauigkeit.</a:t>
            </a:r>
          </a:p>
          <a:p>
            <a:r>
              <a:rPr lang="de-DE" i="1" err="1" smtClean="0"/>
              <a:t>Heierli</a:t>
            </a:r>
            <a:r>
              <a:rPr lang="de-DE" i="1" smtClean="0"/>
              <a:t> </a:t>
            </a:r>
            <a:r>
              <a:rPr lang="de-DE"/>
              <a:t>betrachtet das Bild der Himmelsaußenseite von der Rückseite </a:t>
            </a:r>
            <a:r>
              <a:rPr lang="de-DE" smtClean="0"/>
              <a:t> der Bildfläche aus</a:t>
            </a:r>
            <a:r>
              <a:rPr lang="de-DE"/>
              <a:t>. Er sieht deren Spiegelbild.  Dieses </a:t>
            </a:r>
            <a:r>
              <a:rPr lang="de-DE" smtClean="0"/>
              <a:t>müsste </a:t>
            </a:r>
            <a:r>
              <a:rPr lang="de-DE"/>
              <a:t>mit einem Spiegelbild der Erde-Außenseite </a:t>
            </a:r>
            <a:r>
              <a:rPr lang="de-DE" smtClean="0"/>
              <a:t>unterlegt werden.</a:t>
            </a:r>
          </a:p>
          <a:p>
            <a:r>
              <a:rPr lang="de-DE" smtClean="0"/>
              <a:t>Bei der </a:t>
            </a:r>
            <a:r>
              <a:rPr lang="de-DE" i="1" smtClean="0"/>
              <a:t>Helios</a:t>
            </a:r>
            <a:r>
              <a:rPr lang="de-DE" smtClean="0"/>
              <a:t> und bei meiner Globus-Reflexsonnenuhr werden die Projektionsstrahlen von einem Spiegel zurück und auf die Rückseite der Bildfläche geworfen. Da das Bild aber von der Vorderseite aus betrachtet wird, ist die vom </a:t>
            </a:r>
            <a:r>
              <a:rPr lang="de-DE"/>
              <a:t>Spiegel (bei </a:t>
            </a:r>
            <a:r>
              <a:rPr lang="de-DE" smtClean="0"/>
              <a:t>der Helios </a:t>
            </a:r>
            <a:r>
              <a:rPr lang="de-DE"/>
              <a:t>im </a:t>
            </a:r>
            <a:r>
              <a:rPr lang="de-DE" err="1"/>
              <a:t>Nodus</a:t>
            </a:r>
            <a:r>
              <a:rPr lang="de-DE"/>
              <a:t>,  bei </a:t>
            </a:r>
            <a:r>
              <a:rPr lang="de-DE" smtClean="0"/>
              <a:t>der Globus-Reflex-SU </a:t>
            </a:r>
            <a:r>
              <a:rPr lang="de-DE"/>
              <a:t>außerhalb des </a:t>
            </a:r>
            <a:r>
              <a:rPr lang="de-DE" smtClean="0"/>
              <a:t>Plexiglas-Globus) verursachte  Umkehr des Himmels-Bildes wieder aufgehoben. Die von vorne gesehenen Bilder sind positiv.</a:t>
            </a:r>
            <a:endParaRPr lang="de-CH"/>
          </a:p>
        </p:txBody>
      </p:sp>
    </p:spTree>
    <p:extLst>
      <p:ext uri="{BB962C8B-B14F-4D97-AF65-F5344CB8AC3E}">
        <p14:creationId xmlns:p14="http://schemas.microsoft.com/office/powerpoint/2010/main" val="3543476318"/>
      </p:ext>
    </p:extLst>
  </p:cSld>
  <p:clrMapOvr>
    <a:masterClrMapping/>
  </p:clrMapOvr>
  <p:transition spd="slow" advTm="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3" cstate="print">
            <a:extLst>
              <a:ext uri="{28A0092B-C50C-407E-A947-70E740481C1C}">
                <a14:useLocalDpi xmlns:a14="http://schemas.microsoft.com/office/drawing/2010/main" val="0"/>
              </a:ext>
            </a:extLst>
          </a:blip>
          <a:stretch>
            <a:fillRect/>
          </a:stretch>
        </p:blipFill>
        <p:spPr>
          <a:xfrm>
            <a:off x="6641027" y="404664"/>
            <a:ext cx="2519680" cy="3724611"/>
          </a:xfrm>
          <a:prstGeom prst="rect">
            <a:avLst/>
          </a:prstGeom>
        </p:spPr>
      </p:pic>
      <p:sp>
        <p:nvSpPr>
          <p:cNvPr id="3" name="Rechteck 2"/>
          <p:cNvSpPr/>
          <p:nvPr/>
        </p:nvSpPr>
        <p:spPr>
          <a:xfrm>
            <a:off x="179512" y="342873"/>
            <a:ext cx="7056784" cy="2492990"/>
          </a:xfrm>
          <a:prstGeom prst="rect">
            <a:avLst/>
          </a:prstGeom>
        </p:spPr>
        <p:txBody>
          <a:bodyPr wrap="square">
            <a:spAutoFit/>
          </a:bodyPr>
          <a:lstStyle/>
          <a:p>
            <a:r>
              <a:rPr lang="de-CH" sz="2000"/>
              <a:t>Was ist gemeint</a:t>
            </a:r>
            <a:r>
              <a:rPr lang="de-CH" sz="2000" smtClean="0"/>
              <a:t>?</a:t>
            </a:r>
            <a:r>
              <a:rPr lang="de-CH" sz="2800" smtClean="0"/>
              <a:t/>
            </a:r>
            <a:br>
              <a:rPr lang="de-CH" sz="2800" smtClean="0"/>
            </a:br>
            <a:endParaRPr lang="de-CH" sz="2800"/>
          </a:p>
          <a:p>
            <a:r>
              <a:rPr lang="de-CH" sz="2400" smtClean="0"/>
              <a:t>•</a:t>
            </a:r>
            <a:r>
              <a:rPr lang="de-CH" sz="2000" smtClean="0"/>
              <a:t> optisch </a:t>
            </a:r>
            <a:r>
              <a:rPr lang="de-CH" sz="2000"/>
              <a:t>dichteres Medium zw. </a:t>
            </a:r>
            <a:r>
              <a:rPr lang="de-CH" sz="2000" err="1"/>
              <a:t>Nodus</a:t>
            </a:r>
            <a:r>
              <a:rPr lang="de-CH" sz="2000"/>
              <a:t> </a:t>
            </a:r>
            <a:r>
              <a:rPr lang="de-CH" sz="2000" smtClean="0"/>
              <a:t/>
            </a:r>
            <a:br>
              <a:rPr lang="de-CH" sz="2000" smtClean="0"/>
            </a:br>
            <a:r>
              <a:rPr lang="de-CH" sz="2000" smtClean="0"/>
              <a:t>   (licht- bzw. </a:t>
            </a:r>
            <a:r>
              <a:rPr lang="de-CH" sz="2000" err="1" smtClean="0"/>
              <a:t>schatenwerfender</a:t>
            </a:r>
            <a:r>
              <a:rPr lang="de-CH" sz="2000" smtClean="0"/>
              <a:t> </a:t>
            </a:r>
            <a:r>
              <a:rPr lang="de-CH" sz="2000"/>
              <a:t>Punkt) und </a:t>
            </a:r>
            <a:r>
              <a:rPr lang="de-CH" sz="2000" smtClean="0"/>
              <a:t>Zifferblatt</a:t>
            </a:r>
            <a:br>
              <a:rPr lang="de-CH" sz="2000" smtClean="0"/>
            </a:br>
            <a:endParaRPr lang="de-CH" sz="2000"/>
          </a:p>
          <a:p>
            <a:r>
              <a:rPr lang="de-CH" sz="2000" smtClean="0"/>
              <a:t>• Lichtbrechung </a:t>
            </a:r>
            <a:r>
              <a:rPr lang="de-CH" sz="2000"/>
              <a:t>am Übergang zum optisch </a:t>
            </a:r>
            <a:r>
              <a:rPr lang="de-CH" sz="2000" smtClean="0"/>
              <a:t>dichteren</a:t>
            </a:r>
            <a:br>
              <a:rPr lang="de-CH" sz="2000" smtClean="0"/>
            </a:br>
            <a:r>
              <a:rPr lang="de-CH" sz="2000" smtClean="0"/>
              <a:t>   Medium am Ort des </a:t>
            </a:r>
            <a:r>
              <a:rPr lang="de-CH" sz="2000" err="1" smtClean="0"/>
              <a:t>Nodus</a:t>
            </a:r>
            <a:endParaRPr lang="de-CH" sz="2000"/>
          </a:p>
        </p:txBody>
      </p:sp>
      <p:sp>
        <p:nvSpPr>
          <p:cNvPr id="4" name="Rechteck 3"/>
          <p:cNvSpPr/>
          <p:nvPr/>
        </p:nvSpPr>
        <p:spPr>
          <a:xfrm>
            <a:off x="323528" y="2996951"/>
            <a:ext cx="8352928" cy="3477875"/>
          </a:xfrm>
          <a:prstGeom prst="rect">
            <a:avLst/>
          </a:prstGeom>
        </p:spPr>
        <p:txBody>
          <a:bodyPr wrap="square">
            <a:spAutoFit/>
          </a:bodyPr>
          <a:lstStyle/>
          <a:p>
            <a:r>
              <a:rPr lang="de-CH" sz="2000"/>
              <a:t>Bild aus einem Vortrag von </a:t>
            </a:r>
            <a:r>
              <a:rPr lang="de-CH" sz="2000" i="1"/>
              <a:t>Joachim </a:t>
            </a:r>
            <a:r>
              <a:rPr lang="de-CH" sz="2000" i="1" err="1"/>
              <a:t>Heierli</a:t>
            </a:r>
            <a:r>
              <a:rPr lang="de-CH" sz="2000" i="1"/>
              <a:t> </a:t>
            </a:r>
            <a:r>
              <a:rPr lang="de-CH" sz="2000"/>
              <a:t>(Schaffhausen) 2019 </a:t>
            </a:r>
            <a:r>
              <a:rPr lang="de-CH" sz="2000" smtClean="0"/>
              <a:t/>
            </a:r>
            <a:br>
              <a:rPr lang="de-CH" sz="2000" smtClean="0"/>
            </a:br>
            <a:r>
              <a:rPr lang="de-CH" sz="2000" smtClean="0"/>
              <a:t>in </a:t>
            </a:r>
            <a:r>
              <a:rPr lang="de-CH" sz="2000"/>
              <a:t>Passau (gemeinsame Tagung der deutschen und </a:t>
            </a:r>
            <a:r>
              <a:rPr lang="de-CH" sz="2000" smtClean="0"/>
              <a:t>österreichischen </a:t>
            </a:r>
            <a:r>
              <a:rPr lang="de-CH" sz="2000"/>
              <a:t>Sonnenuhrenfreunde)</a:t>
            </a:r>
          </a:p>
          <a:p>
            <a:r>
              <a:rPr lang="de-CH" sz="2000"/>
              <a:t>[Berichte in </a:t>
            </a:r>
            <a:r>
              <a:rPr lang="de-CH" sz="2000" err="1"/>
              <a:t>Sonne+Zeit</a:t>
            </a:r>
            <a:r>
              <a:rPr lang="de-CH" sz="2000"/>
              <a:t> #58 und DGC-Jahrbuch2020] </a:t>
            </a:r>
            <a:r>
              <a:rPr lang="de-CH" sz="2000" smtClean="0"/>
              <a:t/>
            </a:r>
            <a:br>
              <a:rPr lang="de-CH" sz="2000" smtClean="0"/>
            </a:br>
            <a:endParaRPr lang="de-CH" sz="2000"/>
          </a:p>
          <a:p>
            <a:r>
              <a:rPr lang="de-CH" sz="2000" smtClean="0"/>
              <a:t>Ich schließe an diesen Vortrag an, </a:t>
            </a:r>
          </a:p>
          <a:p>
            <a:r>
              <a:rPr lang="de-CH" sz="2000" smtClean="0"/>
              <a:t>• äußere mich zu den darin enthaltenen Mängeln und  Fehlern</a:t>
            </a:r>
            <a:r>
              <a:rPr lang="de-CH" sz="2000"/>
              <a:t>, </a:t>
            </a:r>
            <a:r>
              <a:rPr lang="de-CH" sz="2000" smtClean="0"/>
              <a:t/>
            </a:r>
            <a:br>
              <a:rPr lang="de-CH" sz="2000" smtClean="0"/>
            </a:br>
            <a:r>
              <a:rPr lang="de-CH" sz="2000" smtClean="0"/>
              <a:t>• </a:t>
            </a:r>
            <a:r>
              <a:rPr lang="de-CH" sz="2000"/>
              <a:t>vervollständige </a:t>
            </a:r>
            <a:r>
              <a:rPr lang="de-CH" sz="2000" smtClean="0"/>
              <a:t>die darin enthaltene vertikale Sonnenuhr mit einem</a:t>
            </a:r>
            <a:br>
              <a:rPr lang="de-CH" sz="2000" smtClean="0"/>
            </a:br>
            <a:r>
              <a:rPr lang="de-CH" sz="2000" smtClean="0"/>
              <a:t>    überlagerten Bild der Erde </a:t>
            </a:r>
            <a:r>
              <a:rPr lang="de-CH" sz="2000"/>
              <a:t>und </a:t>
            </a:r>
            <a:br>
              <a:rPr lang="de-CH" sz="2000"/>
            </a:br>
            <a:r>
              <a:rPr lang="de-CH" sz="2000"/>
              <a:t>• stelle </a:t>
            </a:r>
            <a:r>
              <a:rPr lang="de-CH" sz="2000" smtClean="0"/>
              <a:t>eine kürzlich bekannt gewordene vertikale </a:t>
            </a:r>
            <a:r>
              <a:rPr lang="de-CH" sz="2000"/>
              <a:t>Sonnenuhr </a:t>
            </a:r>
            <a:r>
              <a:rPr lang="de-CH" sz="2000" smtClean="0"/>
              <a:t>mit  einem</a:t>
            </a:r>
            <a:br>
              <a:rPr lang="de-CH" sz="2000" smtClean="0"/>
            </a:br>
            <a:r>
              <a:rPr lang="de-CH" sz="2000" smtClean="0"/>
              <a:t>   </a:t>
            </a:r>
            <a:r>
              <a:rPr lang="de-CH" sz="2000"/>
              <a:t>überlagerten Bild der </a:t>
            </a:r>
            <a:r>
              <a:rPr lang="de-CH" sz="2000" smtClean="0"/>
              <a:t>Erde vor.</a:t>
            </a:r>
            <a:endParaRPr lang="de-CH" sz="2000"/>
          </a:p>
        </p:txBody>
      </p:sp>
      <p:sp>
        <p:nvSpPr>
          <p:cNvPr id="5" name="Foliennummernplatzhalter 4"/>
          <p:cNvSpPr>
            <a:spLocks noGrp="1"/>
          </p:cNvSpPr>
          <p:nvPr>
            <p:ph type="sldNum" sz="quarter" idx="12"/>
          </p:nvPr>
        </p:nvSpPr>
        <p:spPr/>
        <p:txBody>
          <a:bodyPr/>
          <a:lstStyle/>
          <a:p>
            <a:fld id="{15BD2B3F-00E6-4F9B-8D56-F5FC049310AB}" type="slidenum">
              <a:rPr lang="de-DE" smtClean="0"/>
              <a:t>2</a:t>
            </a:fld>
            <a:endParaRPr lang="de-DE"/>
          </a:p>
        </p:txBody>
      </p:sp>
    </p:spTree>
    <p:extLst>
      <p:ext uri="{BB962C8B-B14F-4D97-AF65-F5344CB8AC3E}">
        <p14:creationId xmlns:p14="http://schemas.microsoft.com/office/powerpoint/2010/main" val="2330424061"/>
      </p:ext>
    </p:extLst>
  </p:cSld>
  <p:clrMapOvr>
    <a:masterClrMapping/>
  </p:clrMapOvr>
  <p:transition spd="slow" advTm="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6632"/>
            <a:ext cx="1979712" cy="576064"/>
          </a:xfrm>
        </p:spPr>
        <p:txBody>
          <a:bodyPr>
            <a:normAutofit/>
          </a:bodyPr>
          <a:lstStyle/>
          <a:p>
            <a:r>
              <a:rPr lang="de-DE" sz="1000" smtClean="0">
                <a:solidFill>
                  <a:schemeClr val="bg1"/>
                </a:solidFill>
              </a:rPr>
              <a:t>Kenntnis </a:t>
            </a:r>
            <a:r>
              <a:rPr lang="de-DE" sz="1000">
                <a:solidFill>
                  <a:schemeClr val="bg1"/>
                </a:solidFill>
                <a:latin typeface="+mn-lt"/>
                <a:ea typeface="+mn-ea"/>
                <a:cs typeface="+mn-cs"/>
              </a:rPr>
              <a:t>seit</a:t>
            </a:r>
            <a:r>
              <a:rPr lang="de-DE" sz="1000" smtClean="0">
                <a:solidFill>
                  <a:schemeClr val="bg1"/>
                </a:solidFill>
              </a:rPr>
              <a:t>…</a:t>
            </a:r>
            <a:endParaRPr lang="de-DE" sz="1000">
              <a:solidFill>
                <a:schemeClr val="bg1"/>
              </a:solidFill>
            </a:endParaRPr>
          </a:p>
        </p:txBody>
      </p:sp>
      <p:sp>
        <p:nvSpPr>
          <p:cNvPr id="3" name="Inhaltsplatzhalter 2"/>
          <p:cNvSpPr>
            <a:spLocks noGrp="1"/>
          </p:cNvSpPr>
          <p:nvPr>
            <p:ph idx="1"/>
          </p:nvPr>
        </p:nvSpPr>
        <p:spPr>
          <a:xfrm>
            <a:off x="683568" y="1600201"/>
            <a:ext cx="8003232" cy="1036712"/>
          </a:xfrm>
        </p:spPr>
        <p:txBody>
          <a:bodyPr>
            <a:normAutofit/>
          </a:bodyPr>
          <a:lstStyle/>
          <a:p>
            <a:endParaRPr lang="de-CH" smtClean="0"/>
          </a:p>
          <a:p>
            <a:endParaRPr lang="de-CH" smtClean="0"/>
          </a:p>
        </p:txBody>
      </p:sp>
      <p:sp>
        <p:nvSpPr>
          <p:cNvPr id="8" name="Rechteck 7"/>
          <p:cNvSpPr/>
          <p:nvPr/>
        </p:nvSpPr>
        <p:spPr>
          <a:xfrm>
            <a:off x="266116" y="714621"/>
            <a:ext cx="8853148" cy="1015663"/>
          </a:xfrm>
          <a:prstGeom prst="rect">
            <a:avLst/>
          </a:prstGeom>
        </p:spPr>
        <p:txBody>
          <a:bodyPr wrap="square">
            <a:spAutoFit/>
          </a:bodyPr>
          <a:lstStyle/>
          <a:p>
            <a:r>
              <a:rPr lang="de-CH" sz="2000"/>
              <a:t>Sonnenuhren mit Lichtbrechung sind relativ neu und kaum bekannt: </a:t>
            </a:r>
            <a:r>
              <a:rPr lang="de-CH" sz="2000" smtClean="0"/>
              <a:t/>
            </a:r>
            <a:br>
              <a:rPr lang="de-CH" sz="2000" smtClean="0"/>
            </a:br>
            <a:r>
              <a:rPr lang="de-CH" sz="2000" smtClean="0"/>
              <a:t>2.Hälfte </a:t>
            </a:r>
            <a:r>
              <a:rPr lang="de-CH" sz="2000"/>
              <a:t>des 19. </a:t>
            </a:r>
            <a:r>
              <a:rPr lang="de-CH" sz="2000" smtClean="0"/>
              <a:t>Jahrhunderts</a:t>
            </a:r>
            <a:r>
              <a:rPr lang="de-CH" sz="2000"/>
              <a:t>, </a:t>
            </a:r>
            <a:r>
              <a:rPr lang="de-CH" sz="2000" smtClean="0"/>
              <a:t/>
            </a:r>
            <a:br>
              <a:rPr lang="de-CH" sz="2000" smtClean="0"/>
            </a:br>
            <a:r>
              <a:rPr lang="de-CH" sz="2000" smtClean="0"/>
              <a:t>nach </a:t>
            </a:r>
            <a:r>
              <a:rPr lang="de-CH" sz="2000"/>
              <a:t>meiner Kenntnis nur von </a:t>
            </a:r>
            <a:r>
              <a:rPr lang="de-CH" sz="2000" i="1" smtClean="0"/>
              <a:t>Heinz Schilt </a:t>
            </a:r>
            <a:r>
              <a:rPr lang="de-CH" sz="2000" smtClean="0"/>
              <a:t>…</a:t>
            </a:r>
            <a:endParaRPr lang="de-DE" sz="20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16" y="1916832"/>
            <a:ext cx="556133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930" y="1923239"/>
            <a:ext cx="2823960" cy="419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p:cNvSpPr/>
          <p:nvPr/>
        </p:nvSpPr>
        <p:spPr>
          <a:xfrm>
            <a:off x="259231" y="6211669"/>
            <a:ext cx="8884769" cy="338554"/>
          </a:xfrm>
          <a:prstGeom prst="rect">
            <a:avLst/>
          </a:prstGeom>
        </p:spPr>
        <p:txBody>
          <a:bodyPr wrap="square">
            <a:spAutoFit/>
          </a:bodyPr>
          <a:lstStyle/>
          <a:p>
            <a:r>
              <a:rPr lang="de-CH" sz="1600"/>
              <a:t>H</a:t>
            </a:r>
            <a:r>
              <a:rPr lang="de-CH" sz="1600" i="1"/>
              <a:t>einz Schilt </a:t>
            </a:r>
            <a:r>
              <a:rPr lang="de-CH" sz="1600" smtClean="0"/>
              <a:t>[</a:t>
            </a:r>
            <a:r>
              <a:rPr lang="de-CH" sz="1600"/>
              <a:t>www.gnomonica.de (Katalog</a:t>
            </a:r>
            <a:r>
              <a:rPr lang="de-CH" sz="1600" smtClean="0"/>
              <a:t>)]	          	          1956     1991 </a:t>
            </a:r>
            <a:endParaRPr lang="de-DE" sz="1600"/>
          </a:p>
        </p:txBody>
      </p:sp>
      <p:sp>
        <p:nvSpPr>
          <p:cNvPr id="4" name="Foliennummernplatzhalter 3"/>
          <p:cNvSpPr>
            <a:spLocks noGrp="1"/>
          </p:cNvSpPr>
          <p:nvPr>
            <p:ph type="sldNum" sz="quarter" idx="12"/>
          </p:nvPr>
        </p:nvSpPr>
        <p:spPr/>
        <p:txBody>
          <a:bodyPr/>
          <a:lstStyle/>
          <a:p>
            <a:fld id="{15BD2B3F-00E6-4F9B-8D56-F5FC049310AB}" type="slidenum">
              <a:rPr lang="de-DE" smtClean="0"/>
              <a:t>3</a:t>
            </a:fld>
            <a:endParaRPr lang="de-DE"/>
          </a:p>
        </p:txBody>
      </p:sp>
    </p:spTree>
    <p:extLst>
      <p:ext uri="{BB962C8B-B14F-4D97-AF65-F5344CB8AC3E}">
        <p14:creationId xmlns:p14="http://schemas.microsoft.com/office/powerpoint/2010/main" val="134556422"/>
      </p:ext>
    </p:extLst>
  </p:cSld>
  <p:clrMapOvr>
    <a:masterClrMapping/>
  </p:clrMapOvr>
  <p:transition spd="slow" advTm="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188640"/>
            <a:ext cx="4977355" cy="400110"/>
          </a:xfrm>
          <a:prstGeom prst="rect">
            <a:avLst/>
          </a:prstGeom>
        </p:spPr>
        <p:txBody>
          <a:bodyPr wrap="square">
            <a:spAutoFit/>
          </a:bodyPr>
          <a:lstStyle/>
          <a:p>
            <a:r>
              <a:rPr lang="de-DE" sz="2000" smtClean="0"/>
              <a:t>… und von </a:t>
            </a:r>
            <a:r>
              <a:rPr lang="de-DE" sz="2000" i="1" smtClean="0"/>
              <a:t>Rafael </a:t>
            </a:r>
            <a:r>
              <a:rPr lang="de-DE" sz="2000" i="1" err="1"/>
              <a:t>Soler</a:t>
            </a:r>
            <a:r>
              <a:rPr lang="de-DE" sz="2000" smtClean="0"/>
              <a:t>.   </a:t>
            </a:r>
            <a:r>
              <a:rPr lang="de-DE" sz="2000" smtClean="0">
                <a:solidFill>
                  <a:schemeClr val="tx2">
                    <a:lumMod val="60000"/>
                    <a:lumOff val="40000"/>
                  </a:schemeClr>
                </a:solidFill>
              </a:rPr>
              <a:t>s. Nachtrag 1</a:t>
            </a:r>
            <a:endParaRPr lang="de-DE" sz="2000">
              <a:solidFill>
                <a:schemeClr val="tx2">
                  <a:lumMod val="60000"/>
                  <a:lumOff val="4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83142"/>
            <a:ext cx="5331826" cy="497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467544" y="5661248"/>
            <a:ext cx="8352928" cy="707886"/>
          </a:xfrm>
          <a:prstGeom prst="rect">
            <a:avLst/>
          </a:prstGeom>
        </p:spPr>
        <p:txBody>
          <a:bodyPr wrap="square">
            <a:spAutoFit/>
          </a:bodyPr>
          <a:lstStyle/>
          <a:p>
            <a:r>
              <a:rPr lang="de-CH" sz="2000" smtClean="0"/>
              <a:t>Die </a:t>
            </a:r>
            <a:r>
              <a:rPr lang="de-CH" sz="2000"/>
              <a:t>naheliegende Kombination der Stundenskala mit einer Weltkarte zur Verfolgung des Subsolaren Punktes ist in beiden Fällen unterlassen worden.</a:t>
            </a:r>
          </a:p>
        </p:txBody>
      </p:sp>
      <p:sp>
        <p:nvSpPr>
          <p:cNvPr id="5" name="Rechteck 4"/>
          <p:cNvSpPr/>
          <p:nvPr/>
        </p:nvSpPr>
        <p:spPr>
          <a:xfrm>
            <a:off x="6110253" y="5056535"/>
            <a:ext cx="2520746" cy="584775"/>
          </a:xfrm>
          <a:prstGeom prst="rect">
            <a:avLst/>
          </a:prstGeom>
        </p:spPr>
        <p:txBody>
          <a:bodyPr wrap="square">
            <a:spAutoFit/>
          </a:bodyPr>
          <a:lstStyle/>
          <a:p>
            <a:r>
              <a:rPr lang="de-CH" sz="1600" i="1"/>
              <a:t>Rafael </a:t>
            </a:r>
            <a:r>
              <a:rPr lang="de-CH" sz="1600" i="1" err="1"/>
              <a:t>Soler</a:t>
            </a:r>
            <a:r>
              <a:rPr lang="de-CH" sz="1600" i="1"/>
              <a:t> </a:t>
            </a:r>
            <a:r>
              <a:rPr lang="de-CH" sz="1600"/>
              <a:t>(1999) </a:t>
            </a:r>
            <a:r>
              <a:rPr lang="de-CH" sz="1600" smtClean="0"/>
              <a:t/>
            </a:r>
            <a:br>
              <a:rPr lang="de-CH" sz="1600" smtClean="0"/>
            </a:br>
            <a:r>
              <a:rPr lang="de-CH" sz="1600" smtClean="0"/>
              <a:t>[</a:t>
            </a:r>
            <a:r>
              <a:rPr lang="de-CH" sz="1600"/>
              <a:t>Foto von </a:t>
            </a:r>
            <a:r>
              <a:rPr lang="de-CH" sz="1600" i="1"/>
              <a:t>Rolf </a:t>
            </a:r>
            <a:r>
              <a:rPr lang="de-CH" sz="1600" i="1" smtClean="0"/>
              <a:t>Wieland</a:t>
            </a:r>
            <a:r>
              <a:rPr lang="de-CH" sz="1600" smtClean="0"/>
              <a:t>]</a:t>
            </a:r>
            <a:endParaRPr lang="de-DE" sz="1600"/>
          </a:p>
        </p:txBody>
      </p:sp>
      <p:sp>
        <p:nvSpPr>
          <p:cNvPr id="3" name="Foliennummernplatzhalter 2"/>
          <p:cNvSpPr>
            <a:spLocks noGrp="1"/>
          </p:cNvSpPr>
          <p:nvPr>
            <p:ph type="sldNum" sz="quarter" idx="12"/>
          </p:nvPr>
        </p:nvSpPr>
        <p:spPr/>
        <p:txBody>
          <a:bodyPr/>
          <a:lstStyle/>
          <a:p>
            <a:fld id="{15BD2B3F-00E6-4F9B-8D56-F5FC049310AB}" type="slidenum">
              <a:rPr lang="de-DE" smtClean="0"/>
              <a:t>4</a:t>
            </a:fld>
            <a:endParaRPr lang="de-DE"/>
          </a:p>
        </p:txBody>
      </p:sp>
    </p:spTree>
    <p:extLst>
      <p:ext uri="{BB962C8B-B14F-4D97-AF65-F5344CB8AC3E}">
        <p14:creationId xmlns:p14="http://schemas.microsoft.com/office/powerpoint/2010/main" val="500026959"/>
      </p:ext>
    </p:extLst>
  </p:cSld>
  <p:clrMapOvr>
    <a:masterClrMapping/>
  </p:clrMapOvr>
  <p:transition spd="slow" advTm="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188640"/>
            <a:ext cx="7920880" cy="1631216"/>
          </a:xfrm>
          <a:prstGeom prst="rect">
            <a:avLst/>
          </a:prstGeom>
        </p:spPr>
        <p:txBody>
          <a:bodyPr wrap="square">
            <a:spAutoFit/>
          </a:bodyPr>
          <a:lstStyle/>
          <a:p>
            <a:r>
              <a:rPr lang="de-CH" sz="2000"/>
              <a:t>Von </a:t>
            </a:r>
            <a:r>
              <a:rPr lang="de-CH" sz="2000" i="1" err="1"/>
              <a:t>Heierl</a:t>
            </a:r>
            <a:r>
              <a:rPr lang="de-CH" sz="2000" err="1"/>
              <a:t>i</a:t>
            </a:r>
            <a:r>
              <a:rPr lang="de-CH" sz="2000"/>
              <a:t> wurde eine derart erweiterte Sonnenuhr anhand des folgenden Bildes </a:t>
            </a:r>
            <a:r>
              <a:rPr lang="de-CH" sz="2000" smtClean="0"/>
              <a:t> </a:t>
            </a:r>
            <a:r>
              <a:rPr lang="de-CH" sz="2000"/>
              <a:t>(mein </a:t>
            </a:r>
            <a:r>
              <a:rPr lang="de-CH" sz="2000" smtClean="0"/>
              <a:t>Arbeitsbegriff</a:t>
            </a:r>
            <a:r>
              <a:rPr lang="de-CH" sz="2000"/>
              <a:t>: „Rosette“ ) einer endlich großen Stundenskala und </a:t>
            </a:r>
            <a:r>
              <a:rPr lang="de-CH" sz="2000" smtClean="0"/>
              <a:t>den </a:t>
            </a:r>
            <a:r>
              <a:rPr lang="de-CH" sz="2000"/>
              <a:t>Bemerkungen  „Die Stundenlinien </a:t>
            </a:r>
            <a:r>
              <a:rPr lang="de-CH" sz="2000" smtClean="0"/>
              <a:t> </a:t>
            </a:r>
            <a:r>
              <a:rPr lang="de-CH" sz="2000"/>
              <a:t>sind gekrümmt“ </a:t>
            </a:r>
            <a:r>
              <a:rPr lang="de-CH" sz="2000" smtClean="0"/>
              <a:t>und „Die </a:t>
            </a:r>
            <a:r>
              <a:rPr lang="de-CH" sz="2000"/>
              <a:t>Stundenlinien portraitieren die Erde“ </a:t>
            </a:r>
            <a:r>
              <a:rPr lang="de-CH" sz="2000" smtClean="0"/>
              <a:t>suggeriert, aber nur ein Entwurf vorgestellt, der dafür nicht geeignet ist.</a:t>
            </a:r>
            <a:endParaRPr lang="de-CH" sz="20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35" y="1819856"/>
            <a:ext cx="4155197" cy="419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107504" y="6021288"/>
            <a:ext cx="9036496" cy="338554"/>
          </a:xfrm>
          <a:prstGeom prst="rect">
            <a:avLst/>
          </a:prstGeom>
        </p:spPr>
        <p:txBody>
          <a:bodyPr wrap="square">
            <a:spAutoFit/>
          </a:bodyPr>
          <a:lstStyle/>
          <a:p>
            <a:r>
              <a:rPr lang="de-DE" sz="1600" smtClean="0"/>
              <a:t>[https</a:t>
            </a:r>
            <a:r>
              <a:rPr lang="de-DE" sz="1600"/>
              <a:t>://</a:t>
            </a:r>
            <a:r>
              <a:rPr lang="de-DE" sz="1600" smtClean="0"/>
              <a:t>pubs.aip.org/aapt/ajp/article/87/12/955/236779/A-sundial-with-hour-lines-portraying-the-Earth]</a:t>
            </a:r>
            <a:endParaRPr lang="de-DE" sz="1600"/>
          </a:p>
        </p:txBody>
      </p:sp>
      <p:sp>
        <p:nvSpPr>
          <p:cNvPr id="4" name="Foliennummernplatzhalter 3"/>
          <p:cNvSpPr>
            <a:spLocks noGrp="1"/>
          </p:cNvSpPr>
          <p:nvPr>
            <p:ph type="sldNum" sz="quarter" idx="12"/>
          </p:nvPr>
        </p:nvSpPr>
        <p:spPr/>
        <p:txBody>
          <a:bodyPr/>
          <a:lstStyle/>
          <a:p>
            <a:fld id="{15BD2B3F-00E6-4F9B-8D56-F5FC049310AB}" type="slidenum">
              <a:rPr lang="de-DE" smtClean="0"/>
              <a:t>5</a:t>
            </a:fld>
            <a:endParaRPr lang="de-DE"/>
          </a:p>
        </p:txBody>
      </p:sp>
    </p:spTree>
    <p:extLst>
      <p:ext uri="{BB962C8B-B14F-4D97-AF65-F5344CB8AC3E}">
        <p14:creationId xmlns:p14="http://schemas.microsoft.com/office/powerpoint/2010/main" val="3318235301"/>
      </p:ext>
    </p:extLst>
  </p:cSld>
  <p:clrMapOvr>
    <a:masterClrMapping/>
  </p:clrMapOvr>
  <p:transition spd="slow" advTm="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116632"/>
            <a:ext cx="8568952" cy="707886"/>
          </a:xfrm>
          <a:prstGeom prst="rect">
            <a:avLst/>
          </a:prstGeom>
        </p:spPr>
        <p:txBody>
          <a:bodyPr wrap="square">
            <a:spAutoFit/>
          </a:bodyPr>
          <a:lstStyle/>
          <a:p>
            <a:r>
              <a:rPr lang="de-CH" sz="2000"/>
              <a:t>Diese „</a:t>
            </a:r>
            <a:r>
              <a:rPr lang="de-CH" sz="2000" smtClean="0"/>
              <a:t>Rosette“ ließ </a:t>
            </a:r>
            <a:r>
              <a:rPr lang="de-CH" sz="2000"/>
              <a:t>mich sofort an Sonnenuhren wie in den beiden folgenden Bildern denken.</a:t>
            </a:r>
            <a:endParaRPr lang="de-DE" sz="2000"/>
          </a:p>
        </p:txBody>
      </p:sp>
      <p:pic>
        <p:nvPicPr>
          <p:cNvPr id="3" name="Grafik 2"/>
          <p:cNvPicPr/>
          <p:nvPr/>
        </p:nvPicPr>
        <p:blipFill>
          <a:blip r:embed="rId3">
            <a:extLst>
              <a:ext uri="{28A0092B-C50C-407E-A947-70E740481C1C}">
                <a14:useLocalDpi xmlns:a14="http://schemas.microsoft.com/office/drawing/2010/main" val="0"/>
              </a:ext>
            </a:extLst>
          </a:blip>
          <a:srcRect/>
          <a:stretch>
            <a:fillRect/>
          </a:stretch>
        </p:blipFill>
        <p:spPr bwMode="auto">
          <a:xfrm>
            <a:off x="0" y="1179911"/>
            <a:ext cx="5184000" cy="4176466"/>
          </a:xfrm>
          <a:prstGeom prst="rect">
            <a:avLst/>
          </a:prstGeom>
          <a:noFill/>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655" y="1196753"/>
            <a:ext cx="360427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107504" y="5517232"/>
            <a:ext cx="8928992" cy="892552"/>
          </a:xfrm>
          <a:prstGeom prst="rect">
            <a:avLst/>
          </a:prstGeom>
        </p:spPr>
        <p:txBody>
          <a:bodyPr wrap="square">
            <a:spAutoFit/>
          </a:bodyPr>
          <a:lstStyle/>
          <a:p>
            <a:r>
              <a:rPr lang="de-DE" sz="1600" smtClean="0"/>
              <a:t>[www.helios-sonnenuhren.de/de/helios-subsolaris]    [www.swetzel.ch/sonnenuhren/rexsu/rexsu.html#3]</a:t>
            </a:r>
          </a:p>
          <a:p>
            <a:endParaRPr lang="de-DE" sz="1600" smtClean="0"/>
          </a:p>
          <a:p>
            <a:r>
              <a:rPr lang="de-DE" sz="2000" smtClean="0"/>
              <a:t>Wie schön wäre es, in 2D anstatt in 3D fertigen zu müssen.</a:t>
            </a:r>
            <a:endParaRPr lang="de-DE" sz="2000"/>
          </a:p>
        </p:txBody>
      </p:sp>
      <p:sp>
        <p:nvSpPr>
          <p:cNvPr id="5" name="Foliennummernplatzhalter 4"/>
          <p:cNvSpPr>
            <a:spLocks noGrp="1"/>
          </p:cNvSpPr>
          <p:nvPr>
            <p:ph type="sldNum" sz="quarter" idx="12"/>
          </p:nvPr>
        </p:nvSpPr>
        <p:spPr/>
        <p:txBody>
          <a:bodyPr/>
          <a:lstStyle/>
          <a:p>
            <a:fld id="{15BD2B3F-00E6-4F9B-8D56-F5FC049310AB}" type="slidenum">
              <a:rPr lang="de-DE" smtClean="0"/>
              <a:t>6</a:t>
            </a:fld>
            <a:endParaRPr lang="de-DE"/>
          </a:p>
        </p:txBody>
      </p:sp>
    </p:spTree>
    <p:extLst>
      <p:ext uri="{BB962C8B-B14F-4D97-AF65-F5344CB8AC3E}">
        <p14:creationId xmlns:p14="http://schemas.microsoft.com/office/powerpoint/2010/main" val="4019630984"/>
      </p:ext>
    </p:extLst>
  </p:cSld>
  <p:clrMapOvr>
    <a:masterClrMapping/>
  </p:clrMapOvr>
  <p:transition spd="slow" advTm="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1560" y="116632"/>
            <a:ext cx="8352928" cy="2246769"/>
          </a:xfrm>
          <a:prstGeom prst="rect">
            <a:avLst/>
          </a:prstGeom>
        </p:spPr>
        <p:txBody>
          <a:bodyPr wrap="square">
            <a:spAutoFit/>
          </a:bodyPr>
          <a:lstStyle/>
          <a:p>
            <a:r>
              <a:rPr lang="de-CH" sz="2000" smtClean="0"/>
              <a:t>Die </a:t>
            </a:r>
            <a:r>
              <a:rPr lang="de-CH" sz="2000"/>
              <a:t>„Rosette“ ist eine ebene Figur und stellt den Himmel vollständig dar (der horizontnahe Himmel ist aus dem Unendlichen ins Endliche gerückt).</a:t>
            </a:r>
          </a:p>
          <a:p>
            <a:r>
              <a:rPr lang="de-CH" sz="2000"/>
              <a:t>Ihr Wesentlichstes ist nicht die Krümmung der Stundenlinien sondern dass diese endlich sind.</a:t>
            </a:r>
          </a:p>
          <a:p>
            <a:r>
              <a:rPr lang="de-CH" sz="2000"/>
              <a:t>Die „Rosette“ verspricht eine einfache, weil ebene Variante zu den eben gezeigten Globussonnenuhren, auf denen der Subsolare Punkt verfolgt werden kann. </a:t>
            </a:r>
          </a:p>
        </p:txBody>
      </p:sp>
      <p:pic>
        <p:nvPicPr>
          <p:cNvPr id="3" name="Grafik 2"/>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389090"/>
            <a:ext cx="4177015" cy="4245342"/>
          </a:xfrm>
          <a:prstGeom prst="rect">
            <a:avLst/>
          </a:prstGeom>
          <a:noFill/>
        </p:spPr>
      </p:pic>
      <p:sp>
        <p:nvSpPr>
          <p:cNvPr id="4" name="Foliennummernplatzhalter 3"/>
          <p:cNvSpPr>
            <a:spLocks noGrp="1"/>
          </p:cNvSpPr>
          <p:nvPr>
            <p:ph type="sldNum" sz="quarter" idx="12"/>
          </p:nvPr>
        </p:nvSpPr>
        <p:spPr/>
        <p:txBody>
          <a:bodyPr/>
          <a:lstStyle/>
          <a:p>
            <a:fld id="{15BD2B3F-00E6-4F9B-8D56-F5FC049310AB}" type="slidenum">
              <a:rPr lang="de-DE" smtClean="0"/>
              <a:t>7</a:t>
            </a:fld>
            <a:endParaRPr lang="de-DE"/>
          </a:p>
        </p:txBody>
      </p:sp>
    </p:spTree>
    <p:extLst>
      <p:ext uri="{BB962C8B-B14F-4D97-AF65-F5344CB8AC3E}">
        <p14:creationId xmlns:p14="http://schemas.microsoft.com/office/powerpoint/2010/main" val="3947803403"/>
      </p:ext>
    </p:extLst>
  </p:cSld>
  <p:clrMapOvr>
    <a:masterClrMapping/>
  </p:clrMapOvr>
  <p:transition spd="slow" advTm="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5BD2B3F-00E6-4F9B-8D56-F5FC049310AB}" type="slidenum">
              <a:rPr lang="de-DE" smtClean="0"/>
              <a:t>8</a:t>
            </a:fld>
            <a:endParaRPr lang="de-DE"/>
          </a:p>
        </p:txBody>
      </p:sp>
      <p:sp>
        <p:nvSpPr>
          <p:cNvPr id="3" name="Rechteck 2"/>
          <p:cNvSpPr/>
          <p:nvPr/>
        </p:nvSpPr>
        <p:spPr>
          <a:xfrm>
            <a:off x="395536" y="260649"/>
            <a:ext cx="8424936" cy="1938992"/>
          </a:xfrm>
          <a:prstGeom prst="rect">
            <a:avLst/>
          </a:prstGeom>
        </p:spPr>
        <p:txBody>
          <a:bodyPr wrap="square">
            <a:spAutoFit/>
          </a:bodyPr>
          <a:lstStyle/>
          <a:p>
            <a:r>
              <a:rPr lang="de-CH" sz="2000" smtClean="0"/>
              <a:t>Anmerkung  </a:t>
            </a:r>
            <a:r>
              <a:rPr lang="de-CH" sz="2000"/>
              <a:t>zu: „Die Stundenlinien portraitieren die Erde“:</a:t>
            </a:r>
          </a:p>
          <a:p>
            <a:r>
              <a:rPr lang="de-CH" sz="2000"/>
              <a:t>Gemeint ist eher, dass bei gebrochener </a:t>
            </a:r>
            <a:r>
              <a:rPr lang="de-CH" sz="2000" err="1"/>
              <a:t>gnomonischer</a:t>
            </a:r>
            <a:r>
              <a:rPr lang="de-CH" sz="2000"/>
              <a:t> Projektion sowohl vom Himmel als auch von der Erde ein Bild mit endlich großen Großkreisen (Stundenlinien/Längengraden) entsteht.  Dieses Bild </a:t>
            </a:r>
            <a:r>
              <a:rPr lang="de-CH" sz="2000" smtClean="0"/>
              <a:t> des Himmels ähnelt </a:t>
            </a:r>
            <a:r>
              <a:rPr lang="de-CH" sz="2000"/>
              <a:t>der vertrauten orthographischen Projektion der Erde. </a:t>
            </a:r>
            <a:r>
              <a:rPr lang="de-CH" sz="2000" smtClean="0"/>
              <a:t> Es ist eine davon wenig abweichende Variante.</a:t>
            </a:r>
            <a:endParaRPr lang="de-DE" sz="20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99641"/>
            <a:ext cx="5364956" cy="309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361156" y="5587207"/>
            <a:ext cx="8640960" cy="1015663"/>
          </a:xfrm>
          <a:prstGeom prst="rect">
            <a:avLst/>
          </a:prstGeom>
        </p:spPr>
        <p:txBody>
          <a:bodyPr wrap="square">
            <a:spAutoFit/>
          </a:bodyPr>
          <a:lstStyle/>
          <a:p>
            <a:r>
              <a:rPr lang="de-CH" sz="2000" smtClean="0"/>
              <a:t>Wenn man diese Bilder vom Himmel und von der Erde überlagert, entsteht ein Bild, das sowohl als  SU-Skala  als auch als Darstellung der Erde dienlich ist. </a:t>
            </a:r>
            <a:br>
              <a:rPr lang="de-CH" sz="2000" smtClean="0"/>
            </a:br>
            <a:r>
              <a:rPr lang="de-CH" sz="2000" smtClean="0"/>
              <a:t>Die SU-Skala übernimmt eine Variante des uns vertrauten Bildes der Erde. </a:t>
            </a:r>
            <a:endParaRPr lang="de-CH" sz="2000"/>
          </a:p>
        </p:txBody>
      </p:sp>
      <p:sp>
        <p:nvSpPr>
          <p:cNvPr id="6" name="Rechteck 5"/>
          <p:cNvSpPr/>
          <p:nvPr/>
        </p:nvSpPr>
        <p:spPr>
          <a:xfrm>
            <a:off x="6948264" y="4955398"/>
            <a:ext cx="901209" cy="338554"/>
          </a:xfrm>
          <a:prstGeom prst="rect">
            <a:avLst/>
          </a:prstGeom>
        </p:spPr>
        <p:txBody>
          <a:bodyPr wrap="none">
            <a:spAutoFit/>
          </a:bodyPr>
          <a:lstStyle/>
          <a:p>
            <a:r>
              <a:rPr lang="de-DE" sz="1600"/>
              <a:t>[</a:t>
            </a:r>
            <a:r>
              <a:rPr lang="de-DE" sz="1600" err="1"/>
              <a:t>Heierli</a:t>
            </a:r>
            <a:r>
              <a:rPr lang="de-DE" sz="1600"/>
              <a:t>] </a:t>
            </a:r>
          </a:p>
        </p:txBody>
      </p:sp>
    </p:spTree>
    <p:extLst>
      <p:ext uri="{BB962C8B-B14F-4D97-AF65-F5344CB8AC3E}">
        <p14:creationId xmlns:p14="http://schemas.microsoft.com/office/powerpoint/2010/main" val="3310625727"/>
      </p:ext>
    </p:extLst>
  </p:cSld>
  <p:clrMapOvr>
    <a:masterClrMapping/>
  </p:clrMapOvr>
  <p:transition spd="slow" advTm="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0"/>
            <a:ext cx="8784976" cy="1323439"/>
          </a:xfrm>
          <a:prstGeom prst="rect">
            <a:avLst/>
          </a:prstGeom>
        </p:spPr>
        <p:txBody>
          <a:bodyPr wrap="square">
            <a:spAutoFit/>
          </a:bodyPr>
          <a:lstStyle/>
          <a:p>
            <a:r>
              <a:rPr lang="de-CH" sz="2000" smtClean="0"/>
              <a:t>Gewonnen wäre eine SU, </a:t>
            </a:r>
            <a:r>
              <a:rPr lang="de-CH" sz="2000"/>
              <a:t>die </a:t>
            </a:r>
            <a:r>
              <a:rPr lang="de-CH" sz="2000" smtClean="0"/>
              <a:t>“sinnvoller “ ist als die Kombination einer Weltkarte (Bild rechts) mit einer Skala (Bild links</a:t>
            </a:r>
            <a:r>
              <a:rPr lang="de-CH" sz="2000"/>
              <a:t>), beide </a:t>
            </a:r>
            <a:r>
              <a:rPr lang="de-CH" sz="2000" smtClean="0"/>
              <a:t>ohne </a:t>
            </a:r>
            <a:r>
              <a:rPr lang="de-CH" sz="2000"/>
              <a:t>Brechung </a:t>
            </a:r>
            <a:r>
              <a:rPr lang="de-CH" sz="2000" smtClean="0"/>
              <a:t>erzeugt.  </a:t>
            </a:r>
            <a:r>
              <a:rPr lang="de-CH" sz="2000"/>
              <a:t>Eine </a:t>
            </a:r>
            <a:r>
              <a:rPr lang="de-CH" sz="2000" smtClean="0"/>
              <a:t>Kombination aus rein-</a:t>
            </a:r>
            <a:r>
              <a:rPr lang="de-CH" sz="2000" err="1" smtClean="0"/>
              <a:t>gnomonisch</a:t>
            </a:r>
            <a:r>
              <a:rPr lang="de-CH" sz="2000" smtClean="0"/>
              <a:t> erzeugten Bildern hat </a:t>
            </a:r>
            <a:r>
              <a:rPr lang="de-CH" sz="2000" i="1" smtClean="0"/>
              <a:t>Heinz Sigmund </a:t>
            </a:r>
            <a:r>
              <a:rPr lang="de-CH" sz="2000" smtClean="0"/>
              <a:t>1997 vorgestellt (Bild unten). </a:t>
            </a:r>
            <a:endParaRPr lang="de-CH" sz="2000"/>
          </a:p>
        </p:txBody>
      </p:sp>
      <p:pic>
        <p:nvPicPr>
          <p:cNvPr id="3" name="Grafik 2"/>
          <p:cNvPicPr/>
          <p:nvPr/>
        </p:nvPicPr>
        <p:blipFill>
          <a:blip r:embed="rId3">
            <a:extLst>
              <a:ext uri="{28A0092B-C50C-407E-A947-70E740481C1C}">
                <a14:useLocalDpi xmlns:a14="http://schemas.microsoft.com/office/drawing/2010/main" val="0"/>
              </a:ext>
            </a:extLst>
          </a:blip>
          <a:stretch>
            <a:fillRect/>
          </a:stretch>
        </p:blipFill>
        <p:spPr>
          <a:xfrm>
            <a:off x="419332" y="1381998"/>
            <a:ext cx="4445000" cy="198755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942" y="1412776"/>
            <a:ext cx="4005046" cy="400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447232" y="3369548"/>
            <a:ext cx="5978113" cy="338554"/>
          </a:xfrm>
          <a:prstGeom prst="rect">
            <a:avLst/>
          </a:prstGeom>
        </p:spPr>
        <p:txBody>
          <a:bodyPr wrap="square">
            <a:spAutoFit/>
          </a:bodyPr>
          <a:lstStyle/>
          <a:p>
            <a:r>
              <a:rPr lang="de-DE" sz="1600" smtClean="0"/>
              <a:t>[</a:t>
            </a:r>
            <a:r>
              <a:rPr lang="de-DE" sz="1600" err="1" smtClean="0"/>
              <a:t>H.Sonderegger</a:t>
            </a:r>
            <a:r>
              <a:rPr lang="de-DE" sz="1600"/>
              <a:t>: Programm </a:t>
            </a:r>
            <a:r>
              <a:rPr lang="de-DE" sz="1600" smtClean="0"/>
              <a:t>Sonne]</a:t>
            </a:r>
            <a:endParaRPr lang="de-DE" sz="1600"/>
          </a:p>
        </p:txBody>
      </p:sp>
      <p:sp>
        <p:nvSpPr>
          <p:cNvPr id="6" name="Rechteck 5"/>
          <p:cNvSpPr/>
          <p:nvPr/>
        </p:nvSpPr>
        <p:spPr>
          <a:xfrm>
            <a:off x="4961778" y="5408037"/>
            <a:ext cx="4098554" cy="584775"/>
          </a:xfrm>
          <a:prstGeom prst="rect">
            <a:avLst/>
          </a:prstGeom>
        </p:spPr>
        <p:txBody>
          <a:bodyPr wrap="square">
            <a:spAutoFit/>
          </a:bodyPr>
          <a:lstStyle/>
          <a:p>
            <a:r>
              <a:rPr lang="de-DE" sz="1600" smtClean="0"/>
              <a:t>[www.boehmwanderkarten.de/kartographie/is_netze_azi_gnomonisch.html] 50° Nord, 7° Ost</a:t>
            </a:r>
            <a:endParaRPr lang="de-DE" sz="1600"/>
          </a:p>
        </p:txBody>
      </p:sp>
      <p:sp>
        <p:nvSpPr>
          <p:cNvPr id="10" name="Rechteck 9"/>
          <p:cNvSpPr/>
          <p:nvPr/>
        </p:nvSpPr>
        <p:spPr>
          <a:xfrm>
            <a:off x="4937942" y="6001201"/>
            <a:ext cx="4347759" cy="615553"/>
          </a:xfrm>
          <a:prstGeom prst="rect">
            <a:avLst/>
          </a:prstGeom>
        </p:spPr>
        <p:txBody>
          <a:bodyPr wrap="square">
            <a:spAutoFit/>
          </a:bodyPr>
          <a:lstStyle/>
          <a:p>
            <a:endParaRPr lang="de-DE" smtClean="0"/>
          </a:p>
          <a:p>
            <a:r>
              <a:rPr lang="de-DE" sz="1600" smtClean="0"/>
              <a:t>[</a:t>
            </a:r>
            <a:r>
              <a:rPr lang="de-DE" sz="1600" err="1" smtClean="0"/>
              <a:t>H.Sigmund</a:t>
            </a:r>
            <a:r>
              <a:rPr lang="de-DE" sz="1600" smtClean="0"/>
              <a:t>,</a:t>
            </a:r>
            <a:r>
              <a:rPr lang="de-CH" sz="1600"/>
              <a:t> </a:t>
            </a:r>
            <a:r>
              <a:rPr lang="de-CH" sz="1600" smtClean="0"/>
              <a:t>Schriften </a:t>
            </a:r>
            <a:r>
              <a:rPr lang="de-CH" sz="1600"/>
              <a:t>Freunde alter </a:t>
            </a:r>
            <a:r>
              <a:rPr lang="de-CH" sz="1600" smtClean="0"/>
              <a:t>Uhren, 1997]</a:t>
            </a:r>
            <a:r>
              <a:rPr lang="de-DE" sz="1600" smtClean="0"/>
              <a:t>  </a:t>
            </a:r>
            <a:endParaRPr lang="de-DE" sz="1600"/>
          </a:p>
        </p:txBody>
      </p:sp>
      <p:sp>
        <p:nvSpPr>
          <p:cNvPr id="7" name="Foliennummernplatzhalter 6"/>
          <p:cNvSpPr>
            <a:spLocks noGrp="1"/>
          </p:cNvSpPr>
          <p:nvPr>
            <p:ph type="sldNum" sz="quarter" idx="12"/>
          </p:nvPr>
        </p:nvSpPr>
        <p:spPr>
          <a:xfrm>
            <a:off x="6666895" y="6167613"/>
            <a:ext cx="2133600" cy="365125"/>
          </a:xfrm>
        </p:spPr>
        <p:txBody>
          <a:bodyPr/>
          <a:lstStyle/>
          <a:p>
            <a:fld id="{15BD2B3F-00E6-4F9B-8D56-F5FC049310AB}" type="slidenum">
              <a:rPr lang="de-DE" smtClean="0"/>
              <a:t>9</a:t>
            </a:fld>
            <a:r>
              <a:rPr lang="de-DE" smtClean="0"/>
              <a:t>, 1997</a:t>
            </a:r>
            <a:endParaRPr lang="de-DE"/>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485" y="3753567"/>
            <a:ext cx="4456847" cy="2863187"/>
          </a:xfrm>
          <a:prstGeom prst="rect">
            <a:avLst/>
          </a:prstGeom>
        </p:spPr>
      </p:pic>
    </p:spTree>
    <p:extLst>
      <p:ext uri="{BB962C8B-B14F-4D97-AF65-F5344CB8AC3E}">
        <p14:creationId xmlns:p14="http://schemas.microsoft.com/office/powerpoint/2010/main" val="1379859071"/>
      </p:ext>
    </p:extLst>
  </p:cSld>
  <p:clrMapOvr>
    <a:masterClrMapping/>
  </p:clrMapOvr>
  <p:transition spd="slow" advTm="0">
    <p:pull/>
  </p:transition>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1186</Words>
  <Application>Microsoft Office PowerPoint</Application>
  <PresentationFormat>Bildschirmpräsentation (4:3)</PresentationFormat>
  <Paragraphs>138</Paragraphs>
  <Slides>19</Slides>
  <Notes>15</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Larissa</vt:lpstr>
      <vt:lpstr>Siegfried Wetzel Sonnenuhren mit Lichtbrechung</vt:lpstr>
      <vt:lpstr>PowerPoint-Präsentation</vt:lpstr>
      <vt:lpstr>Kenntnis seit…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Sonnenuhren mit Lichtbrechung</dc:title>
  <dc:creator>holdi</dc:creator>
  <cp:lastModifiedBy>holdi</cp:lastModifiedBy>
  <cp:revision>110</cp:revision>
  <dcterms:created xsi:type="dcterms:W3CDTF">2024-09-23T20:51:13Z</dcterms:created>
  <dcterms:modified xsi:type="dcterms:W3CDTF">2024-10-13T19:09:50Z</dcterms:modified>
</cp:coreProperties>
</file>