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6" r:id="rId10"/>
    <p:sldId id="267" r:id="rId1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4" d="100"/>
          <a:sy n="104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267888-39C0-4E7D-897C-BA6943C75A2E}" type="datetimeFigureOut">
              <a:rPr lang="de-DE" smtClean="0"/>
              <a:t>06.12.2025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0E92E4-9BD5-48F9-BDFF-37ABDB0A82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0250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1:24.000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E92E4-9BD5-48F9-BDFF-37ABDB0A8238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5758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E92E4-9BD5-48F9-BDFF-37ABDB0A8238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1258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97659-CEE1-4826-9AA6-D56F3254993A}" type="datetimeFigureOut">
              <a:rPr lang="de-DE" smtClean="0"/>
              <a:t>06.12.2025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56A7-97F1-44E5-938D-E6484B5500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2967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97659-CEE1-4826-9AA6-D56F3254993A}" type="datetimeFigureOut">
              <a:rPr lang="de-DE" smtClean="0"/>
              <a:t>06.12.2025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56A7-97F1-44E5-938D-E6484B5500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6887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97659-CEE1-4826-9AA6-D56F3254993A}" type="datetimeFigureOut">
              <a:rPr lang="de-DE" smtClean="0"/>
              <a:t>06.12.2025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56A7-97F1-44E5-938D-E6484B5500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159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97659-CEE1-4826-9AA6-D56F3254993A}" type="datetimeFigureOut">
              <a:rPr lang="de-DE" smtClean="0"/>
              <a:t>06.12.2025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56A7-97F1-44E5-938D-E6484B5500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4960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97659-CEE1-4826-9AA6-D56F3254993A}" type="datetimeFigureOut">
              <a:rPr lang="de-DE" smtClean="0"/>
              <a:t>06.12.2025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56A7-97F1-44E5-938D-E6484B5500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9209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97659-CEE1-4826-9AA6-D56F3254993A}" type="datetimeFigureOut">
              <a:rPr lang="de-DE" smtClean="0"/>
              <a:t>06.12.2025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56A7-97F1-44E5-938D-E6484B5500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7624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97659-CEE1-4826-9AA6-D56F3254993A}" type="datetimeFigureOut">
              <a:rPr lang="de-DE" smtClean="0"/>
              <a:t>06.12.2025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56A7-97F1-44E5-938D-E6484B5500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006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97659-CEE1-4826-9AA6-D56F3254993A}" type="datetimeFigureOut">
              <a:rPr lang="de-DE" smtClean="0"/>
              <a:t>06.12.2025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56A7-97F1-44E5-938D-E6484B5500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4900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97659-CEE1-4826-9AA6-D56F3254993A}" type="datetimeFigureOut">
              <a:rPr lang="de-DE" smtClean="0"/>
              <a:t>06.12.2025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56A7-97F1-44E5-938D-E6484B5500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5189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97659-CEE1-4826-9AA6-D56F3254993A}" type="datetimeFigureOut">
              <a:rPr lang="de-DE" smtClean="0"/>
              <a:t>06.12.2025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56A7-97F1-44E5-938D-E6484B5500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3548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97659-CEE1-4826-9AA6-D56F3254993A}" type="datetimeFigureOut">
              <a:rPr lang="de-DE" smtClean="0"/>
              <a:t>06.12.2025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56A7-97F1-44E5-938D-E6484B5500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5032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97659-CEE1-4826-9AA6-D56F3254993A}" type="datetimeFigureOut">
              <a:rPr lang="de-DE" smtClean="0"/>
              <a:t>06.12.2025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356A7-97F1-44E5-938D-E6484B5500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2831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260649"/>
            <a:ext cx="7990656" cy="3384375"/>
          </a:xfrm>
        </p:spPr>
        <p:txBody>
          <a:bodyPr>
            <a:normAutofit/>
          </a:bodyPr>
          <a:lstStyle/>
          <a:p>
            <a:r>
              <a:rPr lang="de-CH" smtClean="0"/>
              <a:t/>
            </a:r>
            <a:br>
              <a:rPr lang="de-CH" smtClean="0"/>
            </a:br>
            <a:r>
              <a:rPr lang="de-CH" sz="3100" smtClean="0"/>
              <a:t>Siegfried Wetzel</a:t>
            </a:r>
            <a:br>
              <a:rPr lang="de-CH" sz="3100" smtClean="0"/>
            </a:br>
            <a:r>
              <a:rPr lang="de-CH" sz="3600" smtClean="0"/>
              <a:t>Sonnenuhren mit Lichtbrechung</a:t>
            </a:r>
            <a:br>
              <a:rPr lang="de-CH" sz="3600" smtClean="0"/>
            </a:br>
            <a:r>
              <a:rPr lang="de-CH" sz="3600" smtClean="0"/>
              <a:t>Teil 2</a:t>
            </a:r>
            <a:br>
              <a:rPr lang="de-CH" sz="3600" smtClean="0"/>
            </a:br>
            <a:r>
              <a:rPr lang="de-CH" sz="3100" smtClean="0"/>
              <a:t>Ergänzungen zum Vortrag 2024 in Wien (Teil 1)</a:t>
            </a:r>
            <a:br>
              <a:rPr lang="de-CH" sz="3100" smtClean="0"/>
            </a:br>
            <a:endParaRPr lang="de-DE" sz="310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CH" sz="3000" smtClean="0">
                <a:solidFill>
                  <a:schemeClr val="tx1"/>
                </a:solidFill>
              </a:rPr>
              <a:t>Österreichischer Astronomischer Verein</a:t>
            </a:r>
            <a:br>
              <a:rPr lang="de-CH" sz="3000" smtClean="0">
                <a:solidFill>
                  <a:schemeClr val="tx1"/>
                </a:solidFill>
              </a:rPr>
            </a:br>
            <a:r>
              <a:rPr lang="de-CH" sz="3000" smtClean="0">
                <a:solidFill>
                  <a:schemeClr val="tx1"/>
                </a:solidFill>
              </a:rPr>
              <a:t>Sonnenuhrentagung 2025 in Linz</a:t>
            </a:r>
          </a:p>
          <a:p>
            <a:r>
              <a:rPr lang="de-CH" sz="3000" smtClean="0">
                <a:solidFill>
                  <a:schemeClr val="tx1"/>
                </a:solidFill>
              </a:rPr>
              <a:t>20. September 2025</a:t>
            </a:r>
          </a:p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087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11560" y="404664"/>
            <a:ext cx="82809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/>
              <a:t>ORBIS </a:t>
            </a:r>
            <a:r>
              <a:rPr lang="de-DE" sz="1600" smtClean="0"/>
              <a:t>SOLARIS (</a:t>
            </a:r>
            <a:r>
              <a:rPr lang="de-DE" sz="1600" i="1" smtClean="0"/>
              <a:t>Heller</a:t>
            </a:r>
            <a:r>
              <a:rPr lang="de-DE" sz="1600" smtClean="0"/>
              <a:t>)</a:t>
            </a:r>
            <a:endParaRPr lang="de-DE" sz="1600"/>
          </a:p>
          <a:p>
            <a:endParaRPr lang="de-DE" sz="1600"/>
          </a:p>
          <a:p>
            <a:r>
              <a:rPr lang="de-DE" sz="1600" smtClean="0"/>
              <a:t>Verweis auf Gebrauchsanweisung:</a:t>
            </a:r>
          </a:p>
          <a:p>
            <a:r>
              <a:rPr lang="de-DE" sz="1400" smtClean="0"/>
              <a:t>wie </a:t>
            </a:r>
            <a:r>
              <a:rPr lang="de-DE" sz="1400" smtClean="0"/>
              <a:t>man niveliert, in der Windrose ausrichtet und beim Standard-Modell neigt/kippt.</a:t>
            </a:r>
          </a:p>
          <a:p>
            <a:endParaRPr lang="de-DE" sz="1600" smtClean="0"/>
          </a:p>
          <a:p>
            <a:r>
              <a:rPr lang="de-DE" sz="1600" smtClean="0"/>
              <a:t>Ein Nachteil nach dem Kippen um die Nord/Süd-Achse: </a:t>
            </a:r>
            <a:endParaRPr lang="de-DE" sz="1600" smtClean="0"/>
          </a:p>
          <a:p>
            <a:r>
              <a:rPr lang="de-DE" sz="1600" smtClean="0"/>
              <a:t>Ost- </a:t>
            </a:r>
            <a:r>
              <a:rPr lang="de-DE" sz="1600" smtClean="0"/>
              <a:t>oder West-Horizont liegt unter dem Acrylglaskörper-Rand.</a:t>
            </a:r>
          </a:p>
          <a:p>
            <a:endParaRPr lang="de-DE" sz="1600"/>
          </a:p>
          <a:p>
            <a:r>
              <a:rPr lang="de-DE" sz="1600" smtClean="0"/>
              <a:t>Abmessungen (Acrylglaskörper): </a:t>
            </a:r>
            <a:r>
              <a:rPr lang="de-DE" sz="1600" smtClean="0">
                <a:sym typeface="Symbol"/>
              </a:rPr>
              <a:t> 101 mm u. 131 mm, 47 mm </a:t>
            </a:r>
            <a:r>
              <a:rPr lang="de-DE" sz="1600" smtClean="0">
                <a:sym typeface="Symbol"/>
              </a:rPr>
              <a:t>hoch (Kegelstumpf)</a:t>
            </a:r>
            <a:endParaRPr lang="de-DE" sz="1600" smtClean="0">
              <a:sym typeface="Symbol"/>
            </a:endParaRPr>
          </a:p>
          <a:p>
            <a:r>
              <a:rPr lang="de-DE" sz="1600">
                <a:sym typeface="Symbol"/>
              </a:rPr>
              <a:t>	</a:t>
            </a:r>
            <a:r>
              <a:rPr lang="de-DE" sz="1600" smtClean="0">
                <a:sym typeface="Symbol"/>
              </a:rPr>
              <a:t>   </a:t>
            </a:r>
            <a:r>
              <a:rPr lang="de-DE" sz="1600" smtClean="0">
                <a:sym typeface="Symbol"/>
              </a:rPr>
              <a:t>              </a:t>
            </a:r>
            <a:r>
              <a:rPr lang="de-DE" sz="1600" smtClean="0">
                <a:sym typeface="Symbol"/>
              </a:rPr>
              <a:t>Variante XL: </a:t>
            </a:r>
            <a:r>
              <a:rPr lang="de-DE" sz="1600" smtClean="0">
                <a:sym typeface="Symbol"/>
              </a:rPr>
              <a:t> </a:t>
            </a:r>
            <a:r>
              <a:rPr lang="de-DE" sz="1600" smtClean="0">
                <a:sym typeface="Symbol"/>
              </a:rPr>
              <a:t>220 mm</a:t>
            </a:r>
            <a:r>
              <a:rPr lang="de-DE" sz="1600" smtClean="0">
                <a:sym typeface="Symbol"/>
              </a:rPr>
              <a:t>,                     </a:t>
            </a:r>
            <a:r>
              <a:rPr lang="de-DE" sz="1600" smtClean="0">
                <a:sym typeface="Symbol"/>
              </a:rPr>
              <a:t>85 mm hoch</a:t>
            </a:r>
            <a:endParaRPr lang="de-DE" sz="160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1" y="2959209"/>
            <a:ext cx="4848225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853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64" y="692696"/>
            <a:ext cx="8640000" cy="2735276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107504" y="4005064"/>
            <a:ext cx="892899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smtClean="0"/>
              <a:t>Veranlassung</a:t>
            </a:r>
          </a:p>
          <a:p>
            <a:r>
              <a:rPr lang="de-CH" sz="1400" smtClean="0"/>
              <a:t>Anschluss an meinen Vortrag im letzten Jahr </a:t>
            </a:r>
            <a:r>
              <a:rPr lang="de-CH" sz="1400"/>
              <a:t>in </a:t>
            </a:r>
            <a:r>
              <a:rPr lang="de-CH" sz="1400" smtClean="0"/>
              <a:t>Wien:</a:t>
            </a:r>
          </a:p>
          <a:p>
            <a:r>
              <a:rPr lang="de-CH" sz="1400"/>
              <a:t> </a:t>
            </a:r>
            <a:r>
              <a:rPr lang="de-CH" sz="1400"/>
              <a:t>  ergänzt mit von Mitgliedern des </a:t>
            </a:r>
            <a:r>
              <a:rPr lang="de-CH" sz="1400"/>
              <a:t>Vereins </a:t>
            </a:r>
            <a:r>
              <a:rPr lang="de-CH" sz="1400"/>
              <a:t>(</a:t>
            </a:r>
            <a:r>
              <a:rPr lang="de-CH" sz="1400" i="1"/>
              <a:t>Österr. Astr</a:t>
            </a:r>
            <a:r>
              <a:rPr lang="de-CH" sz="1400" i="1"/>
              <a:t>. </a:t>
            </a:r>
            <a:r>
              <a:rPr lang="de-CH" sz="1400" i="1" smtClean="0"/>
              <a:t>Verein</a:t>
            </a:r>
            <a:r>
              <a:rPr lang="de-CH" sz="1400" smtClean="0"/>
              <a:t>) schon </a:t>
            </a:r>
            <a:r>
              <a:rPr lang="de-CH" sz="1400"/>
              <a:t>früher </a:t>
            </a:r>
            <a:r>
              <a:rPr lang="de-CH" sz="1400"/>
              <a:t>erstellten </a:t>
            </a:r>
            <a:r>
              <a:rPr lang="de-CH" sz="1400" smtClean="0"/>
              <a:t>Tisch-Sonnenuhren,</a:t>
            </a:r>
            <a:endParaRPr lang="de-CH" sz="1400"/>
          </a:p>
          <a:p>
            <a:r>
              <a:rPr lang="de-CH" sz="1400"/>
              <a:t> </a:t>
            </a:r>
            <a:r>
              <a:rPr lang="de-CH" sz="1400" smtClean="0"/>
              <a:t>  Besprechung der von </a:t>
            </a:r>
            <a:r>
              <a:rPr lang="de-CH" sz="1400" smtClean="0"/>
              <a:t>Carlo Heller (Fa. </a:t>
            </a:r>
            <a:r>
              <a:rPr lang="de-CH" sz="1400" i="1" smtClean="0"/>
              <a:t>Helios</a:t>
            </a:r>
            <a:r>
              <a:rPr lang="de-CH" sz="1400" smtClean="0"/>
              <a:t>) </a:t>
            </a:r>
            <a:r>
              <a:rPr lang="de-CH" sz="1400"/>
              <a:t>im Mai 25 in Bad </a:t>
            </a:r>
            <a:r>
              <a:rPr lang="de-CH" sz="1400" smtClean="0"/>
              <a:t>Tölz (</a:t>
            </a:r>
            <a:r>
              <a:rPr lang="de-CH" sz="1400" i="1" smtClean="0"/>
              <a:t>DGC</a:t>
            </a:r>
            <a:r>
              <a:rPr lang="de-CH" sz="1400" smtClean="0"/>
              <a:t>-Jahestagung) vorgestellten Tisch-Sonnenuhr. </a:t>
            </a:r>
          </a:p>
          <a:p>
            <a:endParaRPr lang="de-DE" sz="1400" smtClean="0"/>
          </a:p>
          <a:p>
            <a:r>
              <a:rPr lang="de-DE" sz="1600" smtClean="0"/>
              <a:t>Stichworte</a:t>
            </a:r>
          </a:p>
          <a:p>
            <a:r>
              <a:rPr lang="de-DE" sz="1400" smtClean="0"/>
              <a:t>Chronologie</a:t>
            </a:r>
          </a:p>
          <a:p>
            <a:r>
              <a:rPr lang="de-DE" sz="1400" smtClean="0"/>
              <a:t>Wasser &lt;-&gt; </a:t>
            </a:r>
            <a:r>
              <a:rPr lang="de-DE" sz="1400" smtClean="0"/>
              <a:t>Plexiglas</a:t>
            </a:r>
          </a:p>
          <a:p>
            <a:r>
              <a:rPr lang="de-DE" sz="1400" smtClean="0"/>
              <a:t>horizotal </a:t>
            </a:r>
            <a:r>
              <a:rPr lang="de-DE" sz="1400" smtClean="0"/>
              <a:t>&lt;–&gt; </a:t>
            </a:r>
            <a:r>
              <a:rPr lang="de-DE" sz="1400" smtClean="0"/>
              <a:t>vertikal (von </a:t>
            </a:r>
            <a:r>
              <a:rPr lang="de-DE" sz="1400" smtClean="0"/>
              <a:t>vorn &lt;–&gt; </a:t>
            </a:r>
            <a:r>
              <a:rPr lang="de-DE" sz="1400" smtClean="0"/>
              <a:t>hinten) </a:t>
            </a:r>
          </a:p>
          <a:p>
            <a:r>
              <a:rPr lang="de-DE" sz="1400" smtClean="0"/>
              <a:t>ohne Erde-Bild  </a:t>
            </a:r>
            <a:r>
              <a:rPr lang="de-DE" sz="1400" smtClean="0"/>
              <a:t>&lt;–&gt;  </a:t>
            </a:r>
            <a:r>
              <a:rPr lang="de-DE" sz="1400" smtClean="0"/>
              <a:t>mit</a:t>
            </a:r>
          </a:p>
          <a:p>
            <a:r>
              <a:rPr lang="de-DE" sz="1400" smtClean="0"/>
              <a:t>fix </a:t>
            </a:r>
            <a:r>
              <a:rPr lang="de-DE" sz="1400" smtClean="0"/>
              <a:t>&lt;-&gt; </a:t>
            </a:r>
            <a:r>
              <a:rPr lang="de-DE" sz="1400" smtClean="0"/>
              <a:t>transportabel</a:t>
            </a:r>
            <a:endParaRPr lang="de-DE" sz="1400"/>
          </a:p>
        </p:txBody>
      </p:sp>
    </p:spTree>
    <p:extLst>
      <p:ext uri="{BB962C8B-B14F-4D97-AF65-F5344CB8AC3E}">
        <p14:creationId xmlns:p14="http://schemas.microsoft.com/office/powerpoint/2010/main" val="130315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42" y="116632"/>
            <a:ext cx="8640000" cy="6066689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5580112" y="548680"/>
            <a:ext cx="33181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400" smtClean="0"/>
          </a:p>
          <a:p>
            <a:r>
              <a:rPr lang="de-DE" sz="1400" smtClean="0"/>
              <a:t>mir nachträglich bekannt </a:t>
            </a:r>
            <a:r>
              <a:rPr lang="de-DE" sz="1400" smtClean="0"/>
              <a:t>gewordene Exemplare</a:t>
            </a:r>
          </a:p>
          <a:p>
            <a:endParaRPr lang="de-DE" sz="1400"/>
          </a:p>
          <a:p>
            <a:r>
              <a:rPr lang="de-DE" sz="1400" i="1" smtClean="0"/>
              <a:t>de Vries </a:t>
            </a:r>
            <a:r>
              <a:rPr lang="de-DE" sz="1400" smtClean="0"/>
              <a:t>– relativ früh</a:t>
            </a:r>
          </a:p>
          <a:p>
            <a:r>
              <a:rPr lang="de-DE" sz="1400" i="1" smtClean="0"/>
              <a:t>Stocker</a:t>
            </a:r>
            <a:r>
              <a:rPr lang="de-DE" sz="1400" smtClean="0"/>
              <a:t> u.  </a:t>
            </a:r>
            <a:r>
              <a:rPr lang="de-DE" sz="1400" i="1" smtClean="0"/>
              <a:t>Prattes</a:t>
            </a:r>
            <a:r>
              <a:rPr lang="de-DE" sz="1400" smtClean="0"/>
              <a:t> – </a:t>
            </a:r>
            <a:r>
              <a:rPr lang="de-DE" sz="1400" i="1" smtClean="0"/>
              <a:t>Österr. Astr. Verein</a:t>
            </a:r>
            <a:endParaRPr lang="de-DE" sz="1400" i="1"/>
          </a:p>
        </p:txBody>
      </p:sp>
    </p:spTree>
    <p:extLst>
      <p:ext uri="{BB962C8B-B14F-4D97-AF65-F5344CB8AC3E}">
        <p14:creationId xmlns:p14="http://schemas.microsoft.com/office/powerpoint/2010/main" val="116496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251520" y="5733256"/>
            <a:ext cx="8892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/>
              <a:t>h</a:t>
            </a:r>
            <a:r>
              <a:rPr lang="de-DE" sz="1400" b="1" smtClean="0"/>
              <a:t>oriz. Sonnenuhr mit unterlegtem Bild der Erdoberfläche: </a:t>
            </a:r>
          </a:p>
          <a:p>
            <a:r>
              <a:rPr lang="de-DE" sz="1400" smtClean="0"/>
              <a:t>  extrem </a:t>
            </a:r>
            <a:r>
              <a:rPr lang="de-DE" sz="1400" smtClean="0"/>
              <a:t>starke Verzerrung bei gnom. Projekt. auf </a:t>
            </a:r>
            <a:r>
              <a:rPr lang="de-DE" sz="1400" smtClean="0"/>
              <a:t>Ebene</a:t>
            </a:r>
            <a:endParaRPr lang="de-DE" sz="1400" smtClean="0"/>
          </a:p>
          <a:p>
            <a:r>
              <a:rPr lang="de-DE" sz="1400" smtClean="0"/>
              <a:t>  schon </a:t>
            </a:r>
            <a:r>
              <a:rPr lang="de-DE" sz="1400" smtClean="0"/>
              <a:t>im Mittelalter – Ritter (Nürnberg), 1605</a:t>
            </a:r>
          </a:p>
          <a:p>
            <a:r>
              <a:rPr lang="de-DE" sz="1400" smtClean="0"/>
              <a:t> „</a:t>
            </a:r>
            <a:r>
              <a:rPr lang="de-DE" sz="1400" smtClean="0"/>
              <a:t>Ereignishorizont“: unendlich weit, großer Ausschnitt	             kleiner Ausschnitt, nur bis knapp unter Äquator</a:t>
            </a:r>
            <a:endParaRPr lang="de-DE" sz="140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640000" cy="326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47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23850"/>
            <a:ext cx="8640000" cy="4663311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79512" y="5865669"/>
            <a:ext cx="896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 </a:t>
            </a:r>
            <a:r>
              <a:rPr lang="de-DE" sz="1400"/>
              <a:t>„Ereignishorizont“: </a:t>
            </a:r>
            <a:r>
              <a:rPr lang="de-DE"/>
              <a:t>	</a:t>
            </a:r>
            <a:r>
              <a:rPr lang="de-DE" sz="1400" smtClean="0"/>
              <a:t>grenzenlos				         kreisförmig begrenzt</a:t>
            </a:r>
            <a:endParaRPr lang="de-DE" sz="1400"/>
          </a:p>
        </p:txBody>
      </p:sp>
    </p:spTree>
    <p:extLst>
      <p:ext uri="{BB962C8B-B14F-4D97-AF65-F5344CB8AC3E}">
        <p14:creationId xmlns:p14="http://schemas.microsoft.com/office/powerpoint/2010/main" val="66170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412775"/>
            <a:ext cx="6705600" cy="4105275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611560" y="5805264"/>
            <a:ext cx="8136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smtClean="0"/>
              <a:t>gnom. Projektion (gebrochen)  sowohl der Himmels- als auch der Erde-Halbkugel:</a:t>
            </a:r>
          </a:p>
          <a:p>
            <a:r>
              <a:rPr lang="de-DE" sz="1200" smtClean="0"/>
              <a:t>Proj. des Himmels macht die Sonne, die der Erde konstruieren wir, und beide Bilder werden </a:t>
            </a:r>
            <a:r>
              <a:rPr lang="de-DE" sz="1200" smtClean="0"/>
              <a:t>aufeinander gelegt</a:t>
            </a:r>
            <a:endParaRPr lang="de-DE" sz="1200"/>
          </a:p>
          <a:p>
            <a:r>
              <a:rPr lang="de-DE" sz="1200" smtClean="0"/>
              <a:t> • </a:t>
            </a:r>
            <a:r>
              <a:rPr lang="de-DE" sz="1200" smtClean="0"/>
              <a:t>Ausdehnung der Objekte kann beliebig sein, nur deren Richtung interessiert; nur Wert der Bildweite bestimmt die Bildgröße.</a:t>
            </a:r>
          </a:p>
          <a:p>
            <a:r>
              <a:rPr lang="de-DE" sz="1200" smtClean="0"/>
              <a:t> • </a:t>
            </a:r>
            <a:r>
              <a:rPr lang="de-DE" sz="1200" smtClean="0"/>
              <a:t>Zuordnung zw. Objekt und Bild:  selbstverst. interessiert von außen gesehenes Bild der </a:t>
            </a:r>
            <a:r>
              <a:rPr lang="de-DE" sz="1200" smtClean="0"/>
              <a:t>Erde   </a:t>
            </a:r>
          </a:p>
          <a:p>
            <a:r>
              <a:rPr lang="de-DE" sz="1200"/>
              <a:t> </a:t>
            </a:r>
            <a:r>
              <a:rPr lang="de-DE" sz="1200" smtClean="0"/>
              <a:t>   </a:t>
            </a:r>
            <a:r>
              <a:rPr lang="de-DE" sz="1200" smtClean="0"/>
              <a:t>Bild </a:t>
            </a:r>
            <a:r>
              <a:rPr lang="de-DE" sz="1200" smtClean="0"/>
              <a:t>des Himmels ist </a:t>
            </a:r>
            <a:r>
              <a:rPr lang="de-DE" sz="1200" smtClean="0"/>
              <a:t>auch Außenansicht </a:t>
            </a:r>
            <a:r>
              <a:rPr lang="de-DE" sz="1200" smtClean="0"/>
              <a:t>!!!!   (Parallele: Astrolabium – stereogr. Proj.)</a:t>
            </a:r>
            <a:endParaRPr lang="de-DE" sz="1200"/>
          </a:p>
        </p:txBody>
      </p:sp>
      <p:sp>
        <p:nvSpPr>
          <p:cNvPr id="5" name="Textfeld 4"/>
          <p:cNvSpPr txBox="1"/>
          <p:nvPr/>
        </p:nvSpPr>
        <p:spPr>
          <a:xfrm>
            <a:off x="107504" y="5102880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smtClean="0">
                <a:solidFill>
                  <a:srgbClr val="FF0000"/>
                </a:solidFill>
              </a:rPr>
              <a:t>0,89 : 3,73 = 1 : 4,2</a:t>
            </a:r>
            <a:endParaRPr lang="de-DE" sz="1400" b="1">
              <a:solidFill>
                <a:srgbClr val="FF00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219200" y="1916832"/>
            <a:ext cx="1120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smtClean="0">
                <a:solidFill>
                  <a:srgbClr val="FF0000"/>
                </a:solidFill>
              </a:rPr>
              <a:t>________</a:t>
            </a:r>
            <a:endParaRPr lang="de-DE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35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0"/>
            <a:ext cx="7920000" cy="579167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15160" y="5791670"/>
            <a:ext cx="8849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smtClean="0"/>
              <a:t>                                                   Nord</a:t>
            </a:r>
            <a:r>
              <a:rPr lang="de-DE" sz="1400" smtClean="0"/>
              <a:t>	</a:t>
            </a:r>
            <a:r>
              <a:rPr lang="de-DE" sz="1400" smtClean="0"/>
              <a:t>             </a:t>
            </a:r>
            <a:r>
              <a:rPr lang="de-DE" sz="1400" smtClean="0"/>
              <a:t>Ausrichtung </a:t>
            </a:r>
            <a:r>
              <a:rPr lang="de-DE" sz="1400"/>
              <a:t>am </a:t>
            </a:r>
            <a:r>
              <a:rPr lang="de-DE" sz="1400" smtClean="0"/>
              <a:t>Stand-Ort </a:t>
            </a:r>
            <a:r>
              <a:rPr lang="de-DE" sz="1400" smtClean="0"/>
              <a:t>	</a:t>
            </a:r>
            <a:r>
              <a:rPr lang="de-DE" sz="1400" smtClean="0"/>
              <a:t>              </a:t>
            </a:r>
            <a:r>
              <a:rPr lang="de-DE" sz="1400" smtClean="0"/>
              <a:t>Nord</a:t>
            </a:r>
            <a:endParaRPr lang="de-DE" sz="1400"/>
          </a:p>
        </p:txBody>
      </p:sp>
      <p:sp>
        <p:nvSpPr>
          <p:cNvPr id="4" name="Textfeld 3"/>
          <p:cNvSpPr txBox="1"/>
          <p:nvPr/>
        </p:nvSpPr>
        <p:spPr>
          <a:xfrm>
            <a:off x="89638" y="6099447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smtClean="0"/>
              <a:t> ORBIS SOLARIS </a:t>
            </a:r>
            <a:r>
              <a:rPr lang="de-DE" sz="1400" smtClean="0"/>
              <a:t>(</a:t>
            </a:r>
            <a:r>
              <a:rPr lang="de-DE" sz="1400" i="1" smtClean="0"/>
              <a:t>Heller</a:t>
            </a:r>
            <a:r>
              <a:rPr lang="de-DE" sz="1400" smtClean="0"/>
              <a:t>)</a:t>
            </a:r>
            <a:r>
              <a:rPr lang="de-DE" sz="1400" smtClean="0"/>
              <a:t>      </a:t>
            </a:r>
            <a:r>
              <a:rPr lang="de-DE" sz="1200" smtClean="0"/>
              <a:t>für mittleren (50°Nord, 10° Ost)</a:t>
            </a:r>
            <a:r>
              <a:rPr lang="de-DE" sz="1200" smtClean="0"/>
              <a:t>		</a:t>
            </a:r>
            <a:r>
              <a:rPr lang="de-DE" sz="1200" smtClean="0"/>
              <a:t>       </a:t>
            </a:r>
            <a:r>
              <a:rPr lang="de-DE" sz="1200" smtClean="0"/>
              <a:t>für geplanten Stand-Ort</a:t>
            </a:r>
          </a:p>
          <a:p>
            <a:r>
              <a:rPr lang="de-DE" sz="1200"/>
              <a:t> </a:t>
            </a:r>
            <a:r>
              <a:rPr lang="de-DE" sz="1200" smtClean="0"/>
              <a:t>WOZ (blau), MEZ (</a:t>
            </a:r>
            <a:r>
              <a:rPr lang="de-DE" sz="1200"/>
              <a:t>+ </a:t>
            </a:r>
            <a:r>
              <a:rPr lang="de-DE" sz="1200" smtClean="0"/>
              <a:t>MESZ schwarze Analemma-Hälften, verschieden gegen MEZ-Linien), So-Dekl. am 20.Sept. (rot)</a:t>
            </a:r>
          </a:p>
          <a:p>
            <a:r>
              <a:rPr lang="de-DE" sz="1200"/>
              <a:t> </a:t>
            </a:r>
            <a:r>
              <a:rPr lang="de-DE" sz="1200" smtClean="0"/>
              <a:t>unterschiedl. Stand-Orte:  auch unterschiedliche  Erde-Bilder</a:t>
            </a:r>
            <a:r>
              <a:rPr lang="de-DE" sz="1400" smtClean="0"/>
              <a:t>	</a:t>
            </a:r>
            <a:endParaRPr lang="de-DE" sz="1400"/>
          </a:p>
        </p:txBody>
      </p:sp>
    </p:spTree>
    <p:extLst>
      <p:ext uri="{BB962C8B-B14F-4D97-AF65-F5344CB8AC3E}">
        <p14:creationId xmlns:p14="http://schemas.microsoft.com/office/powerpoint/2010/main" val="2143524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56531" y="143054"/>
            <a:ext cx="885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smtClean="0"/>
              <a:t>Verschiebung einer horiz SU für </a:t>
            </a:r>
            <a:r>
              <a:rPr lang="de-DE" sz="1400" b="1" smtClean="0"/>
              <a:t>WOZ </a:t>
            </a:r>
            <a:r>
              <a:rPr lang="de-DE" sz="1400" smtClean="0"/>
              <a:t>u. MOZ an einen anderen </a:t>
            </a:r>
            <a:r>
              <a:rPr lang="de-DE" sz="1400" smtClean="0"/>
              <a:t>Ort für deren dortigen Gebrauch:</a:t>
            </a:r>
            <a:endParaRPr lang="de-DE" sz="1400" smtClean="0"/>
          </a:p>
          <a:p>
            <a:endParaRPr lang="de-DE" sz="14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592" y="3559833"/>
            <a:ext cx="4790025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217680" y="3676801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smtClean="0">
                <a:solidFill>
                  <a:srgbClr val="FF0000"/>
                </a:solidFill>
              </a:rPr>
              <a:t>Zifferblätter für hor. SU ohne Brechung !</a:t>
            </a:r>
          </a:p>
          <a:p>
            <a:r>
              <a:rPr lang="de-DE" sz="1000" smtClean="0">
                <a:solidFill>
                  <a:srgbClr val="FF0000"/>
                </a:solidFill>
              </a:rPr>
              <a:t>unten befindet </a:t>
            </a:r>
            <a:r>
              <a:rPr lang="de-DE" sz="1000">
                <a:solidFill>
                  <a:srgbClr val="FF0000"/>
                </a:solidFill>
              </a:rPr>
              <a:t>sich Stand-Ort-Süd </a:t>
            </a:r>
            <a:r>
              <a:rPr lang="de-DE" sz="1000" smtClean="0">
                <a:solidFill>
                  <a:srgbClr val="FF0000"/>
                </a:solidFill>
              </a:rPr>
              <a:t>!</a:t>
            </a:r>
            <a:endParaRPr lang="de-DE" sz="1000">
              <a:solidFill>
                <a:srgbClr val="FF00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56532" y="4999833"/>
            <a:ext cx="79920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smtClean="0"/>
              <a:t>hier eine äquatoriale Ring-SU, </a:t>
            </a:r>
          </a:p>
          <a:p>
            <a:r>
              <a:rPr lang="de-DE" sz="1400" smtClean="0"/>
              <a:t>Drehen/Kippen </a:t>
            </a:r>
            <a:r>
              <a:rPr lang="de-DE" sz="1400" smtClean="0"/>
              <a:t>(mit </a:t>
            </a:r>
            <a:r>
              <a:rPr lang="de-DE" sz="1400" smtClean="0"/>
              <a:t>roten </a:t>
            </a:r>
            <a:r>
              <a:rPr lang="de-DE" sz="1400" smtClean="0"/>
              <a:t>Keilen, Bild links)</a:t>
            </a:r>
          </a:p>
          <a:p>
            <a:endParaRPr lang="de-DE" sz="1400"/>
          </a:p>
          <a:p>
            <a:endParaRPr lang="de-DE" sz="1400" smtClean="0"/>
          </a:p>
          <a:p>
            <a:endParaRPr lang="de-DE" sz="1400"/>
          </a:p>
          <a:p>
            <a:endParaRPr lang="de-DE" sz="1400" smtClean="0"/>
          </a:p>
          <a:p>
            <a:r>
              <a:rPr lang="de-DE" sz="1400" smtClean="0"/>
              <a:t>gilt für alle SUn mit </a:t>
            </a:r>
            <a:r>
              <a:rPr lang="de-DE" sz="1400" b="1" smtClean="0"/>
              <a:t>WOZ</a:t>
            </a:r>
            <a:r>
              <a:rPr lang="de-DE" sz="1400" smtClean="0"/>
              <a:t>-Anzeige</a:t>
            </a:r>
          </a:p>
          <a:p>
            <a:r>
              <a:rPr lang="de-DE" sz="1400" smtClean="0"/>
              <a:t>(eine horiz. SU bleibt eine horiz. SU, eine äquatoriale Ring-SU bleibt eine äquatoriale Ring-SU etc.)</a:t>
            </a:r>
            <a:endParaRPr lang="de-DE" sz="1400"/>
          </a:p>
        </p:txBody>
      </p:sp>
      <p:sp>
        <p:nvSpPr>
          <p:cNvPr id="12" name="Textfeld 11"/>
          <p:cNvSpPr txBox="1"/>
          <p:nvPr/>
        </p:nvSpPr>
        <p:spPr>
          <a:xfrm>
            <a:off x="3563888" y="404664"/>
            <a:ext cx="5449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3563888" y="456649"/>
            <a:ext cx="5111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400" smtClean="0"/>
          </a:p>
          <a:p>
            <a:endParaRPr lang="de-DE" sz="1400"/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78" y="459418"/>
            <a:ext cx="8280000" cy="3100415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3491880" y="327720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/>
              <a:t>dort Drehen/Kippen der SU mit </a:t>
            </a:r>
            <a:r>
              <a:rPr lang="de-CH" sz="1400" smtClean="0">
                <a:sym typeface="Symbol"/>
              </a:rPr>
              <a:t></a:t>
            </a:r>
            <a:r>
              <a:rPr lang="de-CH" sz="1400" smtClean="0"/>
              <a:t>-</a:t>
            </a:r>
            <a:r>
              <a:rPr lang="de-CH" sz="1400"/>
              <a:t>Differenz um Ost/West-Achse</a:t>
            </a:r>
          </a:p>
          <a:p>
            <a:r>
              <a:rPr lang="de-CH" sz="1400"/>
              <a:t>funktioniert dort wie für dort entworfene horiz. SU</a:t>
            </a:r>
          </a:p>
        </p:txBody>
      </p:sp>
    </p:spTree>
    <p:extLst>
      <p:ext uri="{BB962C8B-B14F-4D97-AF65-F5344CB8AC3E}">
        <p14:creationId xmlns:p14="http://schemas.microsoft.com/office/powerpoint/2010/main" val="1296813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323528" y="53098"/>
            <a:ext cx="6891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/>
              <a:t>Verschiebung einer </a:t>
            </a:r>
            <a:r>
              <a:rPr lang="de-CH" sz="1400" smtClean="0"/>
              <a:t>ORBIS SOLARIS </a:t>
            </a:r>
            <a:r>
              <a:rPr lang="de-CH" sz="1400"/>
              <a:t>zu einem anderen Ort: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23528" y="384434"/>
            <a:ext cx="88204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smtClean="0"/>
              <a:t>Das ausschließliche Kippen um die Ost/West Achse ist </a:t>
            </a:r>
            <a:r>
              <a:rPr lang="de-CH" sz="1200" b="1" smtClean="0"/>
              <a:t>nicht anwendbar</a:t>
            </a:r>
            <a:r>
              <a:rPr lang="de-CH" sz="1200" smtClean="0"/>
              <a:t>: </a:t>
            </a:r>
          </a:p>
          <a:p>
            <a:r>
              <a:rPr lang="de-CH" sz="1200" smtClean="0"/>
              <a:t>für die Anzeige der </a:t>
            </a:r>
            <a:r>
              <a:rPr lang="de-CH" sz="1200" b="1" smtClean="0"/>
              <a:t>MEZ</a:t>
            </a:r>
            <a:r>
              <a:rPr lang="de-CH" sz="1200" smtClean="0"/>
              <a:t> sind die Skalen längengrad-spezifisch </a:t>
            </a:r>
          </a:p>
          <a:p>
            <a:r>
              <a:rPr lang="de-CH" sz="1200" smtClean="0"/>
              <a:t>(nur für die Anzeige der WOZ besteht keine Abhängigkeit vom Längengrad).</a:t>
            </a:r>
          </a:p>
          <a:p>
            <a:endParaRPr lang="de-CH" sz="1200" smtClean="0"/>
          </a:p>
          <a:p>
            <a:r>
              <a:rPr lang="de-CH" sz="1200" smtClean="0"/>
              <a:t>Die SU </a:t>
            </a:r>
            <a:r>
              <a:rPr lang="de-CH" sz="1200"/>
              <a:t>kann am anderen Ort nur so aufgestellt werden, als stünde sie </a:t>
            </a:r>
            <a:r>
              <a:rPr lang="de-CH" sz="1200" b="1"/>
              <a:t>«daheim</a:t>
            </a:r>
            <a:r>
              <a:rPr lang="de-CH" sz="1200" b="1" smtClean="0"/>
              <a:t>»:</a:t>
            </a:r>
          </a:p>
          <a:p>
            <a:r>
              <a:rPr lang="de-CH" sz="1200" smtClean="0"/>
              <a:t>sie wird sowohl um eine Ost/West-Achse als </a:t>
            </a:r>
            <a:r>
              <a:rPr lang="de-CH" sz="1200" b="1" smtClean="0"/>
              <a:t>auch um eine Nord/Süd-Achse gedreht. </a:t>
            </a:r>
          </a:p>
          <a:p>
            <a:endParaRPr lang="de-CH" sz="1200" smtClean="0"/>
          </a:p>
          <a:p>
            <a:r>
              <a:rPr lang="de-CH" sz="1200" smtClean="0"/>
              <a:t>Die angezeigte </a:t>
            </a:r>
            <a:r>
              <a:rPr lang="de-CH" sz="1200" b="1" smtClean="0"/>
              <a:t>MEZ gilt  in </a:t>
            </a:r>
            <a:r>
              <a:rPr lang="de-CH" sz="1200" smtClean="0"/>
              <a:t>der entsprechenden </a:t>
            </a:r>
            <a:r>
              <a:rPr lang="de-CH" sz="1200" b="1" smtClean="0"/>
              <a:t>Zeitzone</a:t>
            </a:r>
            <a:r>
              <a:rPr lang="de-CH" sz="1200" smtClean="0"/>
              <a:t>, also auch am neuen </a:t>
            </a:r>
            <a:r>
              <a:rPr lang="de-CH" sz="1200"/>
              <a:t>Ort </a:t>
            </a:r>
            <a:r>
              <a:rPr lang="de-CH" sz="1200" smtClean="0"/>
              <a:t/>
            </a:r>
            <a:br>
              <a:rPr lang="de-CH" sz="1200" smtClean="0"/>
            </a:br>
            <a:r>
              <a:rPr lang="de-CH" sz="1200" smtClean="0"/>
              <a:t>(seine Lage in dieser Zone ist Bedingung). </a:t>
            </a:r>
          </a:p>
          <a:p>
            <a:r>
              <a:rPr lang="de-CH" sz="1200" smtClean="0"/>
              <a:t>		  </a:t>
            </a:r>
          </a:p>
          <a:p>
            <a:r>
              <a:rPr lang="de-CH" sz="1200" smtClean="0"/>
              <a:t>Auf die Anzeige der </a:t>
            </a:r>
            <a:r>
              <a:rPr lang="de-CH" sz="1200" b="1" smtClean="0"/>
              <a:t>WOZ  des neuen Ortes muss  verzichtet </a:t>
            </a:r>
            <a:r>
              <a:rPr lang="de-CH" sz="1200" smtClean="0"/>
              <a:t>werden. </a:t>
            </a:r>
          </a:p>
          <a:p>
            <a:r>
              <a:rPr lang="de-CH" sz="1200" smtClean="0"/>
              <a:t>Angezeigt wird die WOZ von «</a:t>
            </a:r>
            <a:r>
              <a:rPr lang="de-CH" sz="1200"/>
              <a:t>daheim».</a:t>
            </a:r>
            <a:endParaRPr lang="de-CH" sz="1200" smtClean="0"/>
          </a:p>
          <a:p>
            <a:endParaRPr lang="de-CH" sz="1200"/>
          </a:p>
          <a:p>
            <a:r>
              <a:rPr lang="de-CH" sz="1200" smtClean="0"/>
              <a:t>Außer </a:t>
            </a:r>
            <a:r>
              <a:rPr lang="de-CH" sz="1200" smtClean="0"/>
              <a:t>bei den </a:t>
            </a:r>
            <a:r>
              <a:rPr lang="de-CH" sz="1200" smtClean="0"/>
              <a:t>Zeit-Marken </a:t>
            </a:r>
            <a:r>
              <a:rPr lang="de-CH" sz="1200" b="1" smtClean="0"/>
              <a:t>unterscheiden sich </a:t>
            </a:r>
            <a:r>
              <a:rPr lang="de-CH" sz="1200" smtClean="0"/>
              <a:t>die Skalen für </a:t>
            </a:r>
            <a:r>
              <a:rPr lang="de-CH" sz="1200" smtClean="0"/>
              <a:t>versch. </a:t>
            </a:r>
            <a:r>
              <a:rPr lang="de-CH" sz="1200" smtClean="0"/>
              <a:t>Standorte </a:t>
            </a:r>
            <a:r>
              <a:rPr lang="de-CH" sz="1200" b="1" smtClean="0"/>
              <a:t>auch beim Erde-Bild </a:t>
            </a:r>
            <a:r>
              <a:rPr lang="de-CH" sz="1200" smtClean="0"/>
              <a:t>und bei den Dekl./Breitengr.-Linien.</a:t>
            </a:r>
          </a:p>
          <a:p>
            <a:r>
              <a:rPr lang="de-CH" sz="1200" smtClean="0"/>
              <a:t>(allerdings nur wenig).</a:t>
            </a:r>
            <a:endParaRPr lang="de-CH" sz="120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250082"/>
            <a:ext cx="8280000" cy="360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836350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492</Words>
  <Application>Microsoft Office PowerPoint</Application>
  <PresentationFormat>Bildschirmpräsentation (4:3)</PresentationFormat>
  <Paragraphs>76</Paragraphs>
  <Slides>10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Larissa</vt:lpstr>
      <vt:lpstr> Siegfried Wetzel Sonnenuhren mit Lichtbrechung Teil 2 Ergänzungen zum Vortrag 2024 in Wien (Teil 1)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Siegfried Wetzel Sonnenuhren mit Lichtbrechung Teil 2 Ergänzungen zum Vortrag 2024 in Wien (Teil 1)</dc:title>
  <dc:creator>holdi</dc:creator>
  <cp:lastModifiedBy>holdi</cp:lastModifiedBy>
  <cp:revision>64</cp:revision>
  <dcterms:created xsi:type="dcterms:W3CDTF">2025-09-14T18:52:28Z</dcterms:created>
  <dcterms:modified xsi:type="dcterms:W3CDTF">2025-12-06T11:57:34Z</dcterms:modified>
</cp:coreProperties>
</file>